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3" r:id="rId1"/>
  </p:sldMasterIdLst>
  <p:notesMasterIdLst>
    <p:notesMasterId r:id="rId78"/>
  </p:notesMasterIdLst>
  <p:sldIdLst>
    <p:sldId id="355" r:id="rId2"/>
    <p:sldId id="541" r:id="rId3"/>
    <p:sldId id="542" r:id="rId4"/>
    <p:sldId id="543" r:id="rId5"/>
    <p:sldId id="544" r:id="rId6"/>
    <p:sldId id="545" r:id="rId7"/>
    <p:sldId id="546" r:id="rId8"/>
    <p:sldId id="547" r:id="rId9"/>
    <p:sldId id="548" r:id="rId10"/>
    <p:sldId id="549" r:id="rId11"/>
    <p:sldId id="550" r:id="rId12"/>
    <p:sldId id="551" r:id="rId13"/>
    <p:sldId id="552" r:id="rId14"/>
    <p:sldId id="498" r:id="rId15"/>
    <p:sldId id="472"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531" r:id="rId49"/>
    <p:sldId id="532" r:id="rId50"/>
    <p:sldId id="533" r:id="rId51"/>
    <p:sldId id="534" r:id="rId52"/>
    <p:sldId id="535" r:id="rId53"/>
    <p:sldId id="536" r:id="rId54"/>
    <p:sldId id="537" r:id="rId55"/>
    <p:sldId id="538" r:id="rId56"/>
    <p:sldId id="539" r:id="rId57"/>
    <p:sldId id="540" r:id="rId58"/>
    <p:sldId id="471" r:id="rId59"/>
    <p:sldId id="473" r:id="rId60"/>
    <p:sldId id="474" r:id="rId61"/>
    <p:sldId id="475" r:id="rId62"/>
    <p:sldId id="476" r:id="rId63"/>
    <p:sldId id="477" r:id="rId64"/>
    <p:sldId id="478" r:id="rId65"/>
    <p:sldId id="480" r:id="rId66"/>
    <p:sldId id="481" r:id="rId67"/>
    <p:sldId id="482" r:id="rId68"/>
    <p:sldId id="483" r:id="rId69"/>
    <p:sldId id="494" r:id="rId70"/>
    <p:sldId id="484" r:id="rId71"/>
    <p:sldId id="485" r:id="rId72"/>
    <p:sldId id="486" r:id="rId73"/>
    <p:sldId id="496" r:id="rId74"/>
    <p:sldId id="487" r:id="rId75"/>
    <p:sldId id="488" r:id="rId76"/>
    <p:sldId id="354" r:id="rId77"/>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666633"/>
    <a:srgbClr val="00CC99"/>
    <a:srgbClr val="A5002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08" autoAdjust="0"/>
    <p:restoredTop sz="95342" autoAdjust="0"/>
  </p:normalViewPr>
  <p:slideViewPr>
    <p:cSldViewPr>
      <p:cViewPr varScale="1">
        <p:scale>
          <a:sx n="66" d="100"/>
          <a:sy n="66" d="100"/>
        </p:scale>
        <p:origin x="13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3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ltLang="zh-CN"/>
          </a:p>
        </p:txBody>
      </p:sp>
      <p:sp>
        <p:nvSpPr>
          <p:cNvPr id="2406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06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ltLang="zh-CN"/>
          </a:p>
        </p:txBody>
      </p:sp>
      <p:sp>
        <p:nvSpPr>
          <p:cNvPr id="2406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60EE80B-7A1C-4EA9-9D41-6E2180383ED7}" type="slidenum">
              <a:rPr lang="en-US" altLang="zh-CN"/>
              <a:pPr>
                <a:defRPr/>
              </a:pPr>
              <a:t>‹#›</a:t>
            </a:fld>
            <a:endParaRPr lang="en-US" altLang="zh-CN"/>
          </a:p>
        </p:txBody>
      </p:sp>
    </p:spTree>
    <p:extLst>
      <p:ext uri="{BB962C8B-B14F-4D97-AF65-F5344CB8AC3E}">
        <p14:creationId xmlns:p14="http://schemas.microsoft.com/office/powerpoint/2010/main" val="4122806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317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63076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05165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60EE80B-7A1C-4EA9-9D41-6E2180383ED7}" type="slidenum">
              <a:rPr lang="en-US" altLang="zh-CN" smtClean="0"/>
              <a:pPr>
                <a:defRPr/>
              </a:pPr>
              <a:t>61</a:t>
            </a:fld>
            <a:endParaRPr lang="en-US" altLang="zh-CN"/>
          </a:p>
        </p:txBody>
      </p:sp>
    </p:spTree>
    <p:extLst>
      <p:ext uri="{BB962C8B-B14F-4D97-AF65-F5344CB8AC3E}">
        <p14:creationId xmlns:p14="http://schemas.microsoft.com/office/powerpoint/2010/main" val="328720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60EE80B-7A1C-4EA9-9D41-6E2180383ED7}" type="slidenum">
              <a:rPr lang="en-US" altLang="zh-CN" smtClean="0"/>
              <a:pPr>
                <a:defRPr/>
              </a:pPr>
              <a:t>71</a:t>
            </a:fld>
            <a:endParaRPr lang="en-US" altLang="zh-CN"/>
          </a:p>
        </p:txBody>
      </p:sp>
    </p:spTree>
    <p:extLst>
      <p:ext uri="{BB962C8B-B14F-4D97-AF65-F5344CB8AC3E}">
        <p14:creationId xmlns:p14="http://schemas.microsoft.com/office/powerpoint/2010/main" val="142418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63709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64056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13097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40328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60876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362395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98590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8594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22882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rgbClr val="C00000"/>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
        <p:nvSpPr>
          <p:cNvPr id="14"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t>4/16/2018</a:t>
            </a:fld>
            <a:endParaRPr lang="en-US" sz="1400" dirty="0">
              <a:solidFill>
                <a:schemeClr val="tx2"/>
              </a:solidFill>
            </a:endParaRPr>
          </a:p>
        </p:txBody>
      </p:sp>
      <p:sp>
        <p:nvSpPr>
          <p:cNvPr id="15"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r>
              <a:rPr lang="zh-CN" altLang="en-US" dirty="0" smtClean="0"/>
              <a:t>复旦大学 计算机科学技术学院</a:t>
            </a:r>
            <a:endParaRPr lang="en-US" dirty="0"/>
          </a:p>
        </p:txBody>
      </p:sp>
      <p:sp>
        <p:nvSpPr>
          <p:cNvPr id="16"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t>‹#›</a:t>
            </a:fld>
            <a:endParaRPr kumimoji="0" lang="en-US" sz="1400" dirty="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74638"/>
            <a:ext cx="8534400" cy="792162"/>
          </a:xfrm>
        </p:spPr>
        <p:txBody>
          <a:bodyPr>
            <a:normAutofit/>
          </a:bodyPr>
          <a:lstStyle>
            <a:lvl1pPr>
              <a:defRPr sz="3600" b="1"/>
            </a:lvl1pPr>
          </a:lstStyle>
          <a:p>
            <a:r>
              <a:rPr kumimoji="0" lang="zh-CN" altLang="en-US" smtClean="0"/>
              <a:t>单击此处编辑母版标题样式</a:t>
            </a:r>
            <a:endParaRPr kumimoji="0" lang="en-US" dirty="0"/>
          </a:p>
        </p:txBody>
      </p:sp>
      <p:sp>
        <p:nvSpPr>
          <p:cNvPr id="8" name="内容占位符 7"/>
          <p:cNvSpPr>
            <a:spLocks noGrp="1"/>
          </p:cNvSpPr>
          <p:nvPr>
            <p:ph sz="quarter" idx="1"/>
          </p:nvPr>
        </p:nvSpPr>
        <p:spPr>
          <a:xfrm>
            <a:off x="304800" y="1219200"/>
            <a:ext cx="8534400" cy="48006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dirty="0"/>
          </a:p>
        </p:txBody>
      </p:sp>
      <p:sp>
        <p:nvSpPr>
          <p:cNvPr id="7"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t>4/16/2018</a:t>
            </a:fld>
            <a:endParaRPr lang="en-US" sz="1400" dirty="0">
              <a:solidFill>
                <a:schemeClr val="tx2"/>
              </a:solidFill>
            </a:endParaRPr>
          </a:p>
        </p:txBody>
      </p:sp>
      <p:sp>
        <p:nvSpPr>
          <p:cNvPr id="9"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r>
              <a:rPr lang="zh-CN" altLang="en-US" dirty="0" smtClean="0"/>
              <a:t>复旦大学 计算机科学技术学院</a:t>
            </a:r>
            <a:endParaRPr lang="en-US" dirty="0"/>
          </a:p>
        </p:txBody>
      </p:sp>
      <p:sp>
        <p:nvSpPr>
          <p:cNvPr id="10"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t>‹#›</a:t>
            </a:fld>
            <a:endParaRPr kumimoji="0" lang="en-US" sz="1400" dirty="0">
              <a:solidFill>
                <a:srgbClr val="FFFFFF"/>
              </a:solidFill>
              <a:latin typeface="+mj-lt"/>
              <a:ea typeface="+mj-ea"/>
              <a:cs typeface="+mj-cs"/>
            </a:endParaRP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7" name="灯片编号占位符 6"/>
          <p:cNvSpPr>
            <a:spLocks noGrp="1"/>
          </p:cNvSpPr>
          <p:nvPr>
            <p:ph type="sldNum" sz="quarter" idx="12"/>
          </p:nvPr>
        </p:nvSpPr>
        <p:spPr/>
        <p:txBody>
          <a:bodyPr/>
          <a:lstStyle/>
          <a:p>
            <a:fld id="{79637E48-F533-4E5D-8A3D-38DB6F996513}" type="slidenum">
              <a:rPr lang="zh-CN" altLang="en-US" smtClean="0"/>
              <a:t>‹#›</a:t>
            </a:fld>
            <a:endParaRPr lang="zh-CN" altLang="en-US"/>
          </a:p>
        </p:txBody>
      </p:sp>
      <p:sp>
        <p:nvSpPr>
          <p:cNvPr id="9" name="内容占位符 8"/>
          <p:cNvSpPr>
            <a:spLocks noGrp="1"/>
          </p:cNvSpPr>
          <p:nvPr>
            <p:ph sz="quarter" idx="1"/>
          </p:nvPr>
        </p:nvSpPr>
        <p:spPr>
          <a:xfrm>
            <a:off x="979874" y="1268760"/>
            <a:ext cx="3749040" cy="5029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99424" y="1268760"/>
            <a:ext cx="3749040" cy="5029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6557733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543A2D-E47C-44C1-AF86-0087E607188F}" type="datetimeFigureOut">
              <a:rPr lang="zh-CN" altLang="en-US" smtClean="0"/>
              <a:t>2018-04-16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37E48-F533-4E5D-8A3D-38DB6F996513}" type="slidenum">
              <a:rPr lang="zh-CN" altLang="en-US" smtClean="0"/>
              <a:t>‹#›</a:t>
            </a:fld>
            <a:endParaRPr lang="zh-CN" altLang="en-US"/>
          </a:p>
        </p:txBody>
      </p:sp>
    </p:spTree>
    <p:extLst>
      <p:ext uri="{BB962C8B-B14F-4D97-AF65-F5344CB8AC3E}">
        <p14:creationId xmlns:p14="http://schemas.microsoft.com/office/powerpoint/2010/main" val="42095770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rgbClr val="00B050"/>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304800" y="228600"/>
            <a:ext cx="8458200" cy="838200"/>
          </a:xfrm>
          <a:prstGeom prst="rect">
            <a:avLst/>
          </a:prstGeom>
        </p:spPr>
        <p:txBody>
          <a:bodyPr bIns="91440" anchor="b" anchorCtr="0">
            <a:normAutofit/>
          </a:bodyPr>
          <a:lstStyle/>
          <a:p>
            <a:r>
              <a:rPr kumimoji="0" lang="zh-CN" altLang="en-US" dirty="0" smtClean="0"/>
              <a:t>单击此处编辑母版标题样式</a:t>
            </a:r>
            <a:endParaRPr kumimoji="0" lang="en-US" dirty="0"/>
          </a:p>
        </p:txBody>
      </p:sp>
      <p:sp>
        <p:nvSpPr>
          <p:cNvPr id="13" name="文本占位符 12"/>
          <p:cNvSpPr>
            <a:spLocks noGrp="1"/>
          </p:cNvSpPr>
          <p:nvPr>
            <p:ph type="body" idx="1"/>
          </p:nvPr>
        </p:nvSpPr>
        <p:spPr>
          <a:xfrm>
            <a:off x="304800" y="1219200"/>
            <a:ext cx="8458200" cy="4800600"/>
          </a:xfrm>
          <a:prstGeom prst="rect">
            <a:avLst/>
          </a:prstGeom>
        </p:spPr>
        <p:txBody>
          <a:bodyPr>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4"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t>4/16/2018</a:t>
            </a:fld>
            <a:endParaRPr lang="en-US" sz="1400" dirty="0">
              <a:solidFill>
                <a:schemeClr val="tx2"/>
              </a:solidFill>
            </a:endParaRPr>
          </a:p>
        </p:txBody>
      </p:sp>
      <p:sp>
        <p:nvSpPr>
          <p:cNvPr id="3"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r>
              <a:rPr lang="zh-CN" altLang="en-US" dirty="0" smtClean="0"/>
              <a:t>复旦大学 计算机科学技术学院</a:t>
            </a:r>
            <a:endParaRPr lang="en-US" dirty="0"/>
          </a:p>
        </p:txBody>
      </p:sp>
      <p:sp>
        <p:nvSpPr>
          <p:cNvPr id="23"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Lst>
  <p:transition>
    <p:fade/>
  </p:transition>
  <p:timing>
    <p:tnLst>
      <p:par>
        <p:cTn id="1" dur="indefinite" restart="never" nodeType="tmRoot"/>
      </p:par>
    </p:tnLst>
  </p:timing>
  <p:hf hdr="0"/>
  <p:txStyles>
    <p:titleStyle>
      <a:lvl1pPr algn="l" rtl="0" eaLnBrk="1" latinLnBrk="0" hangingPunct="1">
        <a:spcBef>
          <a:spcPct val="0"/>
        </a:spcBef>
        <a:buNone/>
        <a:defRPr kumimoji="0" sz="3600" b="1"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3.bin"/><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副标题 1"/>
          <p:cNvSpPr>
            <a:spLocks noGrp="1"/>
          </p:cNvSpPr>
          <p:nvPr>
            <p:ph type="subTitle" idx="1"/>
          </p:nvPr>
        </p:nvSpPr>
        <p:spPr>
          <a:xfrm>
            <a:off x="1066800" y="3356992"/>
            <a:ext cx="7010400" cy="2681064"/>
          </a:xfrm>
        </p:spPr>
        <p:txBody>
          <a:bodyPr/>
          <a:lstStyle/>
          <a:p>
            <a:r>
              <a:rPr lang="zh-CN" altLang="en-US" sz="3200" b="1" dirty="0" smtClean="0"/>
              <a:t>薛向阳</a:t>
            </a:r>
            <a:endParaRPr lang="en-US" altLang="zh-CN" sz="3200" b="1" dirty="0" smtClean="0"/>
          </a:p>
          <a:p>
            <a:endParaRPr lang="en-US" altLang="zh-CN" dirty="0" smtClean="0"/>
          </a:p>
          <a:p>
            <a:r>
              <a:rPr lang="zh-CN" altLang="en-US" dirty="0" smtClean="0"/>
              <a:t>邮件：</a:t>
            </a:r>
            <a:r>
              <a:rPr lang="en-US" altLang="zh-CN" dirty="0" smtClean="0"/>
              <a:t>xyxue@fudan.edu.cn</a:t>
            </a:r>
          </a:p>
          <a:p>
            <a:r>
              <a:rPr lang="zh-CN" altLang="en-US" dirty="0" smtClean="0"/>
              <a:t>办公室：计算机楼</a:t>
            </a:r>
            <a:r>
              <a:rPr lang="en-US" altLang="zh-CN" dirty="0" smtClean="0"/>
              <a:t>408</a:t>
            </a:r>
            <a:r>
              <a:rPr lang="zh-CN" altLang="en-US" dirty="0" smtClean="0"/>
              <a:t>房间</a:t>
            </a:r>
            <a:endParaRPr lang="en-US" altLang="zh-CN" dirty="0" smtClean="0"/>
          </a:p>
        </p:txBody>
      </p:sp>
      <p:sp>
        <p:nvSpPr>
          <p:cNvPr id="3075" name="标题 3"/>
          <p:cNvSpPr>
            <a:spLocks noGrp="1"/>
          </p:cNvSpPr>
          <p:nvPr>
            <p:ph type="ctrTitle"/>
          </p:nvPr>
        </p:nvSpPr>
        <p:spPr>
          <a:xfrm>
            <a:off x="683568" y="1556792"/>
            <a:ext cx="7772400" cy="1371600"/>
          </a:xfrm>
        </p:spPr>
        <p:txBody>
          <a:bodyPr>
            <a:noAutofit/>
          </a:bodyPr>
          <a:lstStyle/>
          <a:p>
            <a:r>
              <a:rPr lang="en-US" altLang="zh-CN" sz="4000" smtClean="0"/>
              <a:t>08 </a:t>
            </a:r>
            <a:r>
              <a:rPr lang="zh-CN" altLang="en-US" sz="4000" dirty="0" smtClean="0"/>
              <a:t>数字信号处理：语音产生模型</a:t>
            </a:r>
            <a:endParaRPr lang="zh-CN" altLang="en-US" sz="4000" b="1" dirty="0" smtClean="0"/>
          </a:p>
        </p:txBody>
      </p:sp>
    </p:spTree>
    <p:extLst>
      <p:ext uri="{BB962C8B-B14F-4D97-AF65-F5344CB8AC3E}">
        <p14:creationId xmlns:p14="http://schemas.microsoft.com/office/powerpoint/2010/main" val="4253373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a:xfrm>
            <a:off x="323528" y="476672"/>
            <a:ext cx="8458200" cy="682625"/>
          </a:xfrm>
        </p:spPr>
        <p:txBody>
          <a:bodyPr>
            <a:noAutofit/>
          </a:bodyPr>
          <a:lstStyle/>
          <a:p>
            <a:pPr eaLnBrk="1" hangingPunct="1"/>
            <a:r>
              <a:rPr lang="zh-CN" altLang="en-US" b="1" dirty="0" smtClean="0"/>
              <a:t>语音合成</a:t>
            </a:r>
          </a:p>
        </p:txBody>
      </p:sp>
      <p:sp>
        <p:nvSpPr>
          <p:cNvPr id="17414" name="Rectangle 3"/>
          <p:cNvSpPr>
            <a:spLocks noGrp="1" noChangeArrowheads="1"/>
          </p:cNvSpPr>
          <p:nvPr>
            <p:ph type="body" sz="half" idx="4294967295"/>
          </p:nvPr>
        </p:nvSpPr>
        <p:spPr>
          <a:xfrm>
            <a:off x="201488" y="1484784"/>
            <a:ext cx="8763000" cy="4800600"/>
          </a:xfrm>
        </p:spPr>
        <p:txBody>
          <a:bodyPr/>
          <a:lstStyle/>
          <a:p>
            <a:pPr eaLnBrk="1" hangingPunct="1">
              <a:lnSpc>
                <a:spcPct val="150000"/>
              </a:lnSpc>
              <a:spcBef>
                <a:spcPts val="0"/>
              </a:spcBef>
              <a:defRPr/>
            </a:pPr>
            <a:r>
              <a:rPr lang="zh-CN" altLang="en-US" sz="2400" b="1" dirty="0" smtClean="0"/>
              <a:t>语音合成技术在盲人学习、智能声讯服务等领域有非常广阔的应用前景</a:t>
            </a:r>
            <a:r>
              <a:rPr lang="en-US" altLang="zh-CN" sz="2400" b="1" dirty="0" smtClean="0"/>
              <a:t>!</a:t>
            </a:r>
            <a:endParaRPr lang="zh-CN" altLang="en-US" sz="2400" b="1" dirty="0" smtClean="0"/>
          </a:p>
          <a:p>
            <a:pPr eaLnBrk="1" hangingPunct="1">
              <a:lnSpc>
                <a:spcPct val="150000"/>
              </a:lnSpc>
              <a:spcBef>
                <a:spcPts val="0"/>
              </a:spcBef>
              <a:defRPr/>
            </a:pPr>
            <a:r>
              <a:rPr lang="zh-CN" altLang="en-US" sz="2400" b="1" dirty="0" smtClean="0"/>
              <a:t>为什么声讯服务中要用语音合成？</a:t>
            </a:r>
          </a:p>
          <a:p>
            <a:pPr lvl="1" eaLnBrk="1" hangingPunct="1">
              <a:lnSpc>
                <a:spcPct val="150000"/>
              </a:lnSpc>
              <a:spcBef>
                <a:spcPts val="0"/>
              </a:spcBef>
              <a:defRPr/>
            </a:pPr>
            <a:r>
              <a:rPr lang="zh-CN" altLang="en-US" sz="2400" b="1" dirty="0" smtClean="0">
                <a:cs typeface="+mn-cs"/>
              </a:rPr>
              <a:t>省时、省力、省人、省钱</a:t>
            </a:r>
          </a:p>
        </p:txBody>
      </p:sp>
      <p:pic>
        <p:nvPicPr>
          <p:cNvPr id="5122" name="Picture 2" descr="http://img2.imgtn.bdimg.com/it/u=240970944,966170144&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964600"/>
            <a:ext cx="3744416" cy="248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283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25" y="1700808"/>
            <a:ext cx="723041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p:txBody>
          <a:bodyPr/>
          <a:lstStyle/>
          <a:p>
            <a:r>
              <a:rPr lang="zh-CN" altLang="en-US" dirty="0" smtClean="0"/>
              <a:t>人机对话</a:t>
            </a:r>
            <a:endParaRPr lang="zh-CN"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16" y="260648"/>
            <a:ext cx="2344564" cy="1639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6143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57400"/>
            <a:ext cx="80105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title"/>
          </p:nvPr>
        </p:nvSpPr>
        <p:spPr/>
        <p:txBody>
          <a:bodyPr/>
          <a:lstStyle/>
          <a:p>
            <a:r>
              <a:rPr lang="zh-CN" altLang="en-US" dirty="0" smtClean="0"/>
              <a:t>语种识别</a:t>
            </a:r>
            <a:endParaRPr lang="zh-CN" altLang="en-US" dirty="0"/>
          </a:p>
        </p:txBody>
      </p:sp>
    </p:spTree>
    <p:extLst>
      <p:ext uri="{BB962C8B-B14F-4D97-AF65-F5344CB8AC3E}">
        <p14:creationId xmlns:p14="http://schemas.microsoft.com/office/powerpoint/2010/main" val="222637299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a:xfrm>
            <a:off x="323528" y="548680"/>
            <a:ext cx="8458200" cy="682625"/>
          </a:xfrm>
        </p:spPr>
        <p:txBody>
          <a:bodyPr>
            <a:noAutofit/>
          </a:bodyPr>
          <a:lstStyle/>
          <a:p>
            <a:pPr eaLnBrk="1" hangingPunct="1"/>
            <a:r>
              <a:rPr lang="zh-CN" altLang="en-US" b="1" dirty="0" smtClean="0"/>
              <a:t>语音编码</a:t>
            </a:r>
          </a:p>
        </p:txBody>
      </p:sp>
      <p:sp>
        <p:nvSpPr>
          <p:cNvPr id="28677" name="Rectangle 3"/>
          <p:cNvSpPr>
            <a:spLocks noGrp="1" noChangeArrowheads="1"/>
          </p:cNvSpPr>
          <p:nvPr>
            <p:ph type="body" sz="half" idx="4294967295"/>
          </p:nvPr>
        </p:nvSpPr>
        <p:spPr>
          <a:xfrm>
            <a:off x="467544" y="1556792"/>
            <a:ext cx="8474968" cy="4800600"/>
          </a:xfrm>
        </p:spPr>
        <p:txBody>
          <a:bodyPr/>
          <a:lstStyle/>
          <a:p>
            <a:pPr eaLnBrk="1" hangingPunct="1">
              <a:lnSpc>
                <a:spcPct val="150000"/>
              </a:lnSpc>
              <a:spcBef>
                <a:spcPct val="0"/>
              </a:spcBef>
            </a:pPr>
            <a:r>
              <a:rPr lang="zh-CN" altLang="en-US" sz="2400" b="1" dirty="0" smtClean="0"/>
              <a:t>常用语音通信</a:t>
            </a:r>
            <a:endParaRPr lang="en-US" altLang="zh-CN" sz="2400" b="1" dirty="0" smtClean="0"/>
          </a:p>
          <a:p>
            <a:pPr lvl="1">
              <a:lnSpc>
                <a:spcPct val="150000"/>
              </a:lnSpc>
              <a:spcBef>
                <a:spcPct val="0"/>
              </a:spcBef>
            </a:pPr>
            <a:r>
              <a:rPr lang="zh-CN" altLang="en-US" sz="2200" dirty="0" smtClean="0"/>
              <a:t>有线电话（固话）</a:t>
            </a:r>
            <a:endParaRPr lang="en-US" altLang="zh-CN" sz="2200" dirty="0" smtClean="0"/>
          </a:p>
          <a:p>
            <a:pPr lvl="1">
              <a:lnSpc>
                <a:spcPct val="150000"/>
              </a:lnSpc>
              <a:spcBef>
                <a:spcPct val="0"/>
              </a:spcBef>
            </a:pPr>
            <a:r>
              <a:rPr lang="zh-CN" altLang="en-US" sz="2200" dirty="0" smtClean="0"/>
              <a:t>无线电话（手机）</a:t>
            </a:r>
          </a:p>
          <a:p>
            <a:pPr lvl="1">
              <a:lnSpc>
                <a:spcPct val="150000"/>
              </a:lnSpc>
              <a:spcBef>
                <a:spcPct val="0"/>
              </a:spcBef>
            </a:pPr>
            <a:r>
              <a:rPr lang="zh-CN" altLang="en-US" sz="2200" dirty="0" smtClean="0"/>
              <a:t>网络电话（</a:t>
            </a:r>
            <a:r>
              <a:rPr lang="en-US" altLang="zh-CN" sz="2200" dirty="0" smtClean="0"/>
              <a:t>VoIP</a:t>
            </a:r>
            <a:r>
              <a:rPr lang="zh-CN" altLang="en-US" sz="2200" dirty="0" smtClean="0"/>
              <a:t>）</a:t>
            </a:r>
          </a:p>
          <a:p>
            <a:pPr eaLnBrk="1" hangingPunct="1">
              <a:lnSpc>
                <a:spcPct val="150000"/>
              </a:lnSpc>
              <a:spcBef>
                <a:spcPct val="0"/>
              </a:spcBef>
            </a:pPr>
            <a:r>
              <a:rPr lang="zh-CN" altLang="en-US" sz="2400" b="1" dirty="0" smtClean="0"/>
              <a:t>极端窄带通信信道（无线电的战场应用）</a:t>
            </a:r>
          </a:p>
          <a:p>
            <a:pPr eaLnBrk="1" hangingPunct="1">
              <a:lnSpc>
                <a:spcPct val="150000"/>
              </a:lnSpc>
              <a:spcBef>
                <a:spcPct val="0"/>
              </a:spcBef>
            </a:pPr>
            <a:r>
              <a:rPr lang="zh-CN" altLang="en-US" sz="2400" b="1" dirty="0" smtClean="0"/>
              <a:t>语音存储（数字电话答录、语音信箱等）</a:t>
            </a:r>
          </a:p>
          <a:p>
            <a:pPr eaLnBrk="1" hangingPunct="1">
              <a:lnSpc>
                <a:spcPct val="150000"/>
              </a:lnSpc>
              <a:spcBef>
                <a:spcPct val="0"/>
              </a:spcBef>
            </a:pPr>
            <a:r>
              <a:rPr lang="zh-CN" altLang="en-US" sz="2400" b="1" dirty="0" smtClean="0"/>
              <a:t>话音加密（私人或国家安全通信）</a:t>
            </a:r>
          </a:p>
        </p:txBody>
      </p:sp>
    </p:spTree>
    <p:extLst>
      <p:ext uri="{BB962C8B-B14F-4D97-AF65-F5344CB8AC3E}">
        <p14:creationId xmlns:p14="http://schemas.microsoft.com/office/powerpoint/2010/main" val="363090281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478160"/>
            <a:ext cx="8534400" cy="792162"/>
          </a:xfrm>
        </p:spPr>
        <p:txBody>
          <a:bodyPr/>
          <a:lstStyle/>
          <a:p>
            <a:r>
              <a:rPr lang="zh-CN" altLang="en-US"/>
              <a:t>内容</a:t>
            </a:r>
            <a:r>
              <a:rPr lang="zh-CN" altLang="en-US" smtClean="0"/>
              <a:t>提要（一）</a:t>
            </a:r>
            <a:endParaRPr lang="zh-CN" altLang="en-US" dirty="0"/>
          </a:p>
        </p:txBody>
      </p:sp>
      <p:sp>
        <p:nvSpPr>
          <p:cNvPr id="3" name="内容占位符 2"/>
          <p:cNvSpPr>
            <a:spLocks noGrp="1"/>
          </p:cNvSpPr>
          <p:nvPr>
            <p:ph sz="quarter" idx="1"/>
          </p:nvPr>
        </p:nvSpPr>
        <p:spPr>
          <a:xfrm>
            <a:off x="304800" y="1580728"/>
            <a:ext cx="8534400" cy="4800600"/>
          </a:xfrm>
        </p:spPr>
        <p:txBody>
          <a:bodyPr>
            <a:normAutofit/>
          </a:bodyPr>
          <a:lstStyle/>
          <a:p>
            <a:pPr>
              <a:lnSpc>
                <a:spcPct val="200000"/>
              </a:lnSpc>
            </a:pPr>
            <a:r>
              <a:rPr lang="zh-CN" altLang="en-US" sz="3200" b="1" dirty="0" smtClean="0">
                <a:solidFill>
                  <a:srgbClr val="FF0000"/>
                </a:solidFill>
              </a:rPr>
              <a:t>发音器官与部位</a:t>
            </a:r>
            <a:endParaRPr lang="en-US" altLang="zh-CN" sz="3200" b="1" dirty="0" smtClean="0">
              <a:solidFill>
                <a:srgbClr val="FF0000"/>
              </a:solidFill>
            </a:endParaRPr>
          </a:p>
          <a:p>
            <a:pPr>
              <a:lnSpc>
                <a:spcPct val="200000"/>
              </a:lnSpc>
            </a:pPr>
            <a:r>
              <a:rPr lang="zh-CN" altLang="en-US" sz="3200" dirty="0"/>
              <a:t>语音</a:t>
            </a:r>
            <a:r>
              <a:rPr lang="zh-CN" altLang="en-US" sz="3200" dirty="0" smtClean="0"/>
              <a:t>产生与分类</a:t>
            </a:r>
            <a:endParaRPr lang="en-US" altLang="zh-CN" sz="3200" dirty="0" smtClean="0"/>
          </a:p>
          <a:p>
            <a:pPr>
              <a:lnSpc>
                <a:spcPct val="200000"/>
              </a:lnSpc>
            </a:pPr>
            <a:r>
              <a:rPr lang="zh-CN" altLang="en-US" sz="3200" dirty="0"/>
              <a:t>语谱</a:t>
            </a:r>
            <a:r>
              <a:rPr lang="zh-CN" altLang="en-US" sz="3200" dirty="0" smtClean="0"/>
              <a:t>图</a:t>
            </a:r>
            <a:r>
              <a:rPr lang="zh-CN" altLang="en-US" sz="3200" dirty="0"/>
              <a:t>及</a:t>
            </a:r>
            <a:r>
              <a:rPr lang="zh-CN" altLang="en-US" sz="3200" dirty="0" smtClean="0"/>
              <a:t>音素</a:t>
            </a:r>
            <a:endParaRPr lang="en-US" altLang="zh-CN" sz="3200" dirty="0" smtClean="0"/>
          </a:p>
          <a:p>
            <a:pPr>
              <a:lnSpc>
                <a:spcPct val="200000"/>
              </a:lnSpc>
            </a:pPr>
            <a:r>
              <a:rPr lang="zh-CN" altLang="en-US" sz="3200" dirty="0"/>
              <a:t>语音信号感知</a:t>
            </a:r>
          </a:p>
        </p:txBody>
      </p:sp>
    </p:spTree>
    <p:extLst>
      <p:ext uri="{BB962C8B-B14F-4D97-AF65-F5344CB8AC3E}">
        <p14:creationId xmlns:p14="http://schemas.microsoft.com/office/powerpoint/2010/main" val="13849535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81025" y="22860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发音</a:t>
            </a:r>
          </a:p>
        </p:txBody>
      </p:sp>
      <p:pic>
        <p:nvPicPr>
          <p:cNvPr id="2" name="图片 1"/>
          <p:cNvPicPr>
            <a:picLocks noChangeAspect="1"/>
          </p:cNvPicPr>
          <p:nvPr/>
        </p:nvPicPr>
        <p:blipFill>
          <a:blip r:embed="rId2"/>
          <a:stretch>
            <a:fillRect/>
          </a:stretch>
        </p:blipFill>
        <p:spPr>
          <a:xfrm>
            <a:off x="323528" y="908720"/>
            <a:ext cx="8496944" cy="4266406"/>
          </a:xfrm>
          <a:prstGeom prst="rect">
            <a:avLst/>
          </a:prstGeom>
        </p:spPr>
      </p:pic>
      <p:grpSp>
        <p:nvGrpSpPr>
          <p:cNvPr id="4" name="组合 3"/>
          <p:cNvGrpSpPr/>
          <p:nvPr/>
        </p:nvGrpSpPr>
        <p:grpSpPr>
          <a:xfrm>
            <a:off x="1211105" y="5589240"/>
            <a:ext cx="6684102" cy="921201"/>
            <a:chOff x="1413520" y="4711517"/>
            <a:chExt cx="6684102" cy="921201"/>
          </a:xfrm>
        </p:grpSpPr>
        <p:sp>
          <p:nvSpPr>
            <p:cNvPr id="6" name="文本框 5"/>
            <p:cNvSpPr txBox="1"/>
            <p:nvPr/>
          </p:nvSpPr>
          <p:spPr>
            <a:xfrm>
              <a:off x="1413520" y="4819401"/>
              <a:ext cx="1114408" cy="738664"/>
            </a:xfrm>
            <a:prstGeom prst="rect">
              <a:avLst/>
            </a:prstGeom>
          </p:spPr>
          <p:style>
            <a:lnRef idx="3">
              <a:schemeClr val="lt1"/>
            </a:lnRef>
            <a:fillRef idx="1003">
              <a:schemeClr val="lt2"/>
            </a:fillRef>
            <a:effectRef idx="1">
              <a:schemeClr val="accent1"/>
            </a:effectRef>
            <a:fontRef idx="minor">
              <a:schemeClr val="lt1"/>
            </a:fontRef>
          </p:style>
          <p:txBody>
            <a:bodyPr wrap="none" rtlCol="0">
              <a:spAutoFit/>
            </a:bodyPr>
            <a:lstStyle/>
            <a:p>
              <a:r>
                <a:rPr lang="zh-CN" altLang="en-US" sz="2400" b="1" dirty="0" smtClean="0">
                  <a:solidFill>
                    <a:schemeClr val="tx1"/>
                  </a:solidFill>
                  <a:latin typeface="+mj-ea"/>
                  <a:ea typeface="+mj-ea"/>
                </a:rPr>
                <a:t>激励</a:t>
              </a:r>
              <a:endParaRPr lang="en-US" altLang="zh-CN" sz="2400" b="1" dirty="0" smtClean="0">
                <a:solidFill>
                  <a:schemeClr val="tx1"/>
                </a:solidFill>
                <a:latin typeface="+mj-ea"/>
                <a:ea typeface="+mj-ea"/>
              </a:endParaRPr>
            </a:p>
            <a:p>
              <a:r>
                <a:rPr lang="zh-CN" altLang="en-US" b="1" dirty="0" smtClean="0">
                  <a:solidFill>
                    <a:schemeClr val="tx1"/>
                  </a:solidFill>
                  <a:latin typeface="+mj-ea"/>
                  <a:ea typeface="+mj-ea"/>
                </a:rPr>
                <a:t>（声门）</a:t>
              </a:r>
              <a:endParaRPr lang="zh-CN" altLang="en-US" b="1" dirty="0">
                <a:solidFill>
                  <a:schemeClr val="tx1"/>
                </a:solidFill>
                <a:latin typeface="+mj-ea"/>
                <a:ea typeface="+mj-ea"/>
              </a:endParaRPr>
            </a:p>
          </p:txBody>
        </p:sp>
        <p:sp>
          <p:nvSpPr>
            <p:cNvPr id="7" name="文本框 6"/>
            <p:cNvSpPr txBox="1"/>
            <p:nvPr/>
          </p:nvSpPr>
          <p:spPr>
            <a:xfrm>
              <a:off x="4020483" y="4819401"/>
              <a:ext cx="1114408" cy="738664"/>
            </a:xfrm>
            <a:prstGeom prst="rect">
              <a:avLst/>
            </a:prstGeom>
          </p:spPr>
          <p:style>
            <a:lnRef idx="3">
              <a:schemeClr val="lt1"/>
            </a:lnRef>
            <a:fillRef idx="1003">
              <a:schemeClr val="lt2"/>
            </a:fillRef>
            <a:effectRef idx="1">
              <a:schemeClr val="accent1"/>
            </a:effectRef>
            <a:fontRef idx="minor">
              <a:schemeClr val="lt1"/>
            </a:fontRef>
          </p:style>
          <p:txBody>
            <a:bodyPr wrap="none" rtlCol="0">
              <a:spAutoFit/>
            </a:bodyPr>
            <a:lstStyle/>
            <a:p>
              <a:r>
                <a:rPr lang="zh-CN" altLang="en-US" sz="2400" b="1" dirty="0">
                  <a:solidFill>
                    <a:schemeClr val="tx1"/>
                  </a:solidFill>
                  <a:latin typeface="+mj-ea"/>
                  <a:ea typeface="+mj-ea"/>
                </a:rPr>
                <a:t>调制</a:t>
              </a:r>
              <a:endParaRPr lang="en-US" altLang="zh-CN" sz="2400" b="1" dirty="0" smtClean="0">
                <a:solidFill>
                  <a:schemeClr val="tx1"/>
                </a:solidFill>
                <a:latin typeface="+mj-ea"/>
                <a:ea typeface="+mj-ea"/>
              </a:endParaRPr>
            </a:p>
            <a:p>
              <a:r>
                <a:rPr lang="zh-CN" altLang="en-US" b="1" dirty="0" smtClean="0">
                  <a:solidFill>
                    <a:schemeClr val="tx1"/>
                  </a:solidFill>
                  <a:latin typeface="+mj-ea"/>
                  <a:ea typeface="+mj-ea"/>
                </a:rPr>
                <a:t>（声道）</a:t>
              </a:r>
              <a:endParaRPr lang="zh-CN" altLang="en-US" b="1" dirty="0">
                <a:solidFill>
                  <a:schemeClr val="tx1"/>
                </a:solidFill>
                <a:latin typeface="+mj-ea"/>
                <a:ea typeface="+mj-ea"/>
              </a:endParaRPr>
            </a:p>
          </p:txBody>
        </p:sp>
        <p:sp>
          <p:nvSpPr>
            <p:cNvPr id="8" name="文本框 7"/>
            <p:cNvSpPr txBox="1"/>
            <p:nvPr/>
          </p:nvSpPr>
          <p:spPr>
            <a:xfrm>
              <a:off x="6675438" y="4819401"/>
              <a:ext cx="1422184" cy="738664"/>
            </a:xfrm>
            <a:prstGeom prst="rect">
              <a:avLst/>
            </a:prstGeom>
          </p:spPr>
          <p:style>
            <a:lnRef idx="3">
              <a:schemeClr val="lt1"/>
            </a:lnRef>
            <a:fillRef idx="1003">
              <a:schemeClr val="lt2"/>
            </a:fillRef>
            <a:effectRef idx="1">
              <a:schemeClr val="accent1"/>
            </a:effectRef>
            <a:fontRef idx="minor">
              <a:schemeClr val="lt1"/>
            </a:fontRef>
          </p:style>
          <p:txBody>
            <a:bodyPr wrap="none" rtlCol="0">
              <a:spAutoFit/>
            </a:bodyPr>
            <a:lstStyle/>
            <a:p>
              <a:r>
                <a:rPr lang="zh-CN" altLang="en-US" sz="2400" b="1" dirty="0" smtClean="0">
                  <a:solidFill>
                    <a:schemeClr val="tx1"/>
                  </a:solidFill>
                  <a:latin typeface="+mj-ea"/>
                  <a:ea typeface="+mj-ea"/>
                </a:rPr>
                <a:t>辐射语音</a:t>
              </a:r>
              <a:endParaRPr lang="en-US" altLang="zh-CN" sz="2400" b="1" dirty="0" smtClean="0">
                <a:solidFill>
                  <a:schemeClr val="tx1"/>
                </a:solidFill>
                <a:latin typeface="+mj-ea"/>
                <a:ea typeface="+mj-ea"/>
              </a:endParaRPr>
            </a:p>
            <a:p>
              <a:r>
                <a:rPr lang="zh-CN" altLang="en-US" b="1" dirty="0" smtClean="0">
                  <a:solidFill>
                    <a:schemeClr val="tx1"/>
                  </a:solidFill>
                  <a:latin typeface="+mj-ea"/>
                  <a:ea typeface="+mj-ea"/>
                </a:rPr>
                <a:t>（嘴唇）</a:t>
              </a:r>
              <a:endParaRPr lang="zh-CN" altLang="en-US" b="1" dirty="0">
                <a:solidFill>
                  <a:schemeClr val="tx1"/>
                </a:solidFill>
                <a:latin typeface="+mj-ea"/>
                <a:ea typeface="+mj-ea"/>
              </a:endParaRPr>
            </a:p>
          </p:txBody>
        </p:sp>
        <p:sp>
          <p:nvSpPr>
            <p:cNvPr id="9" name="右箭头 8"/>
            <p:cNvSpPr/>
            <p:nvPr/>
          </p:nvSpPr>
          <p:spPr>
            <a:xfrm>
              <a:off x="2794808" y="4715639"/>
              <a:ext cx="904233" cy="917079"/>
            </a:xfrm>
            <a:prstGeom prst="rightArrow">
              <a:avLst/>
            </a:prstGeom>
          </p:spPr>
          <p:style>
            <a:lnRef idx="3">
              <a:schemeClr val="lt1"/>
            </a:lnRef>
            <a:fillRef idx="1003">
              <a:schemeClr val="lt2"/>
            </a:fillRef>
            <a:effectRef idx="1">
              <a:schemeClr val="accent1"/>
            </a:effectRef>
            <a:fontRef idx="minor">
              <a:schemeClr val="lt1"/>
            </a:fontRef>
          </p:style>
          <p:txBody>
            <a:bodyPr wrap="square" rtlCol="0">
              <a:spAutoFit/>
            </a:bodyPr>
            <a:lstStyle/>
            <a:p>
              <a:endParaRPr lang="zh-CN" altLang="en-US" sz="2400" b="1">
                <a:solidFill>
                  <a:schemeClr val="tx1"/>
                </a:solidFill>
                <a:latin typeface="+mj-ea"/>
                <a:ea typeface="+mj-ea"/>
              </a:endParaRPr>
            </a:p>
          </p:txBody>
        </p:sp>
        <p:sp>
          <p:nvSpPr>
            <p:cNvPr id="10" name="右箭头 9"/>
            <p:cNvSpPr/>
            <p:nvPr/>
          </p:nvSpPr>
          <p:spPr>
            <a:xfrm>
              <a:off x="5427400" y="4711517"/>
              <a:ext cx="904233" cy="917079"/>
            </a:xfrm>
            <a:prstGeom prst="rightArrow">
              <a:avLst/>
            </a:prstGeom>
          </p:spPr>
          <p:style>
            <a:lnRef idx="3">
              <a:schemeClr val="lt1"/>
            </a:lnRef>
            <a:fillRef idx="1003">
              <a:schemeClr val="lt2"/>
            </a:fillRef>
            <a:effectRef idx="1">
              <a:schemeClr val="accent1"/>
            </a:effectRef>
            <a:fontRef idx="minor">
              <a:schemeClr val="lt1"/>
            </a:fontRef>
          </p:style>
          <p:txBody>
            <a:bodyPr wrap="square" rtlCol="0">
              <a:spAutoFit/>
            </a:bodyPr>
            <a:lstStyle/>
            <a:p>
              <a:endParaRPr lang="zh-CN" altLang="en-US" sz="2400" b="1">
                <a:solidFill>
                  <a:schemeClr val="tx1"/>
                </a:solidFill>
                <a:latin typeface="+mj-ea"/>
                <a:ea typeface="+mj-ea"/>
              </a:endParaRPr>
            </a:p>
          </p:txBody>
        </p:sp>
      </p:grpSp>
    </p:spTree>
    <p:extLst>
      <p:ext uri="{BB962C8B-B14F-4D97-AF65-F5344CB8AC3E}">
        <p14:creationId xmlns:p14="http://schemas.microsoft.com/office/powerpoint/2010/main" val="233467959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881" y="980728"/>
            <a:ext cx="68865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704" y="4513312"/>
            <a:ext cx="2012032" cy="201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2618211" y="116632"/>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auto" hangingPunct="1">
              <a:spcAft>
                <a:spcPts val="0"/>
              </a:spcAft>
            </a:pPr>
            <a:r>
              <a:rPr lang="zh-CN" altLang="en-US" sz="3600" b="1" dirty="0">
                <a:solidFill>
                  <a:srgbClr val="696464"/>
                </a:solidFill>
                <a:latin typeface="Franklin Gothic Book"/>
                <a:ea typeface="幼圆" panose="02010509060101010101" pitchFamily="49" charset="-122"/>
              </a:rPr>
              <a:t>从解剖角度</a:t>
            </a:r>
            <a:r>
              <a:rPr lang="zh-CN" altLang="en-US" sz="3600" b="1" dirty="0" smtClean="0">
                <a:solidFill>
                  <a:srgbClr val="696464"/>
                </a:solidFill>
                <a:latin typeface="Franklin Gothic Book"/>
                <a:ea typeface="幼圆" panose="02010509060101010101" pitchFamily="49" charset="-122"/>
              </a:rPr>
              <a:t>看</a:t>
            </a:r>
            <a:r>
              <a:rPr lang="zh-CN" altLang="en-US" sz="3600" b="1" dirty="0">
                <a:solidFill>
                  <a:srgbClr val="696464"/>
                </a:solidFill>
                <a:latin typeface="Franklin Gothic Book"/>
                <a:ea typeface="幼圆" panose="02010509060101010101" pitchFamily="49" charset="-122"/>
              </a:rPr>
              <a:t>发</a:t>
            </a:r>
            <a:r>
              <a:rPr lang="zh-CN" altLang="en-US" sz="3600" b="1" dirty="0" smtClean="0">
                <a:solidFill>
                  <a:srgbClr val="696464"/>
                </a:solidFill>
                <a:latin typeface="Franklin Gothic Book"/>
                <a:ea typeface="幼圆" panose="02010509060101010101" pitchFamily="49" charset="-122"/>
              </a:rPr>
              <a:t>音</a:t>
            </a:r>
            <a:endParaRPr lang="en-US" altLang="zh-CN" sz="3600" b="1" dirty="0">
              <a:solidFill>
                <a:srgbClr val="696464"/>
              </a:solidFill>
              <a:latin typeface="Franklin Gothic Book"/>
              <a:ea typeface="幼圆" panose="02010509060101010101" pitchFamily="49" charset="-122"/>
            </a:endParaRPr>
          </a:p>
        </p:txBody>
      </p:sp>
      <p:sp>
        <p:nvSpPr>
          <p:cNvPr id="7" name="TextBox 6"/>
          <p:cNvSpPr txBox="1"/>
          <p:nvPr/>
        </p:nvSpPr>
        <p:spPr>
          <a:xfrm>
            <a:off x="7828909" y="4941168"/>
            <a:ext cx="415499" cy="369332"/>
          </a:xfrm>
          <a:prstGeom prst="rect">
            <a:avLst/>
          </a:prstGeom>
          <a:noFill/>
        </p:spPr>
        <p:txBody>
          <a:bodyPr wrap="none" rtlCol="0">
            <a:spAutoFit/>
          </a:bodyPr>
          <a:lstStyle/>
          <a:p>
            <a:r>
              <a:rPr lang="zh-CN" altLang="en-US" b="1" dirty="0" smtClean="0">
                <a:solidFill>
                  <a:srgbClr val="FF0000"/>
                </a:solidFill>
              </a:rPr>
              <a:t>肺</a:t>
            </a:r>
            <a:endParaRPr lang="zh-CN" altLang="en-US" b="1" dirty="0">
              <a:solidFill>
                <a:srgbClr val="FF0000"/>
              </a:solidFill>
            </a:endParaRPr>
          </a:p>
        </p:txBody>
      </p:sp>
      <p:sp>
        <p:nvSpPr>
          <p:cNvPr id="10" name="TextBox 9"/>
          <p:cNvSpPr txBox="1"/>
          <p:nvPr/>
        </p:nvSpPr>
        <p:spPr>
          <a:xfrm>
            <a:off x="7827306" y="3429000"/>
            <a:ext cx="417102" cy="369332"/>
          </a:xfrm>
          <a:prstGeom prst="rect">
            <a:avLst/>
          </a:prstGeom>
          <a:noFill/>
        </p:spPr>
        <p:txBody>
          <a:bodyPr wrap="none" rtlCol="0">
            <a:spAutoFit/>
          </a:bodyPr>
          <a:lstStyle/>
          <a:p>
            <a:r>
              <a:rPr lang="zh-CN" altLang="en-US" b="1" dirty="0" smtClean="0">
                <a:solidFill>
                  <a:srgbClr val="FF0000"/>
                </a:solidFill>
              </a:rPr>
              <a:t>喉</a:t>
            </a:r>
            <a:endParaRPr lang="zh-CN" altLang="en-US" b="1" dirty="0">
              <a:solidFill>
                <a:srgbClr val="FF0000"/>
              </a:solidFill>
            </a:endParaRPr>
          </a:p>
        </p:txBody>
      </p:sp>
      <p:sp>
        <p:nvSpPr>
          <p:cNvPr id="11" name="TextBox 10"/>
          <p:cNvSpPr txBox="1"/>
          <p:nvPr/>
        </p:nvSpPr>
        <p:spPr>
          <a:xfrm>
            <a:off x="7810895" y="2555612"/>
            <a:ext cx="649537" cy="369332"/>
          </a:xfrm>
          <a:prstGeom prst="rect">
            <a:avLst/>
          </a:prstGeom>
          <a:noFill/>
        </p:spPr>
        <p:txBody>
          <a:bodyPr wrap="none" rtlCol="0">
            <a:spAutoFit/>
          </a:bodyPr>
          <a:lstStyle/>
          <a:p>
            <a:r>
              <a:rPr lang="zh-CN" altLang="en-US" b="1" dirty="0">
                <a:solidFill>
                  <a:srgbClr val="FF0000"/>
                </a:solidFill>
              </a:rPr>
              <a:t>声道</a:t>
            </a:r>
          </a:p>
        </p:txBody>
      </p:sp>
      <p:sp>
        <p:nvSpPr>
          <p:cNvPr id="2" name="TextBox 1"/>
          <p:cNvSpPr txBox="1"/>
          <p:nvPr/>
        </p:nvSpPr>
        <p:spPr>
          <a:xfrm>
            <a:off x="6876256" y="1650286"/>
            <a:ext cx="720080" cy="338554"/>
          </a:xfrm>
          <a:prstGeom prst="rect">
            <a:avLst/>
          </a:prstGeom>
          <a:noFill/>
        </p:spPr>
        <p:txBody>
          <a:bodyPr wrap="square" rtlCol="0">
            <a:spAutoFit/>
          </a:bodyPr>
          <a:lstStyle/>
          <a:p>
            <a:r>
              <a:rPr lang="zh-CN" altLang="en-US" sz="1600" dirty="0" smtClean="0">
                <a:solidFill>
                  <a:prstClr val="black"/>
                </a:solidFill>
              </a:rPr>
              <a:t>鼻腔</a:t>
            </a:r>
            <a:endParaRPr lang="zh-CN" altLang="en-US" sz="1600" dirty="0">
              <a:solidFill>
                <a:prstClr val="black"/>
              </a:solidFill>
            </a:endParaRPr>
          </a:p>
        </p:txBody>
      </p:sp>
      <p:sp>
        <p:nvSpPr>
          <p:cNvPr id="3" name="TextBox 2"/>
          <p:cNvSpPr txBox="1"/>
          <p:nvPr/>
        </p:nvSpPr>
        <p:spPr>
          <a:xfrm>
            <a:off x="6255572" y="2082334"/>
            <a:ext cx="595035" cy="338554"/>
          </a:xfrm>
          <a:prstGeom prst="rect">
            <a:avLst/>
          </a:prstGeom>
          <a:noFill/>
        </p:spPr>
        <p:txBody>
          <a:bodyPr wrap="none" rtlCol="0">
            <a:spAutoFit/>
          </a:bodyPr>
          <a:lstStyle/>
          <a:p>
            <a:r>
              <a:rPr lang="zh-CN" altLang="en-US" sz="1600" dirty="0" smtClean="0">
                <a:solidFill>
                  <a:prstClr val="black"/>
                </a:solidFill>
              </a:rPr>
              <a:t>上腭</a:t>
            </a:r>
            <a:endParaRPr lang="zh-CN" altLang="en-US" sz="1600" dirty="0">
              <a:solidFill>
                <a:prstClr val="black"/>
              </a:solidFill>
            </a:endParaRPr>
          </a:p>
        </p:txBody>
      </p:sp>
      <p:sp>
        <p:nvSpPr>
          <p:cNvPr id="4" name="TextBox 3"/>
          <p:cNvSpPr txBox="1"/>
          <p:nvPr/>
        </p:nvSpPr>
        <p:spPr>
          <a:xfrm>
            <a:off x="6153012" y="2564904"/>
            <a:ext cx="389850" cy="338554"/>
          </a:xfrm>
          <a:prstGeom prst="rect">
            <a:avLst/>
          </a:prstGeom>
          <a:noFill/>
        </p:spPr>
        <p:txBody>
          <a:bodyPr wrap="none" rtlCol="0">
            <a:spAutoFit/>
          </a:bodyPr>
          <a:lstStyle/>
          <a:p>
            <a:r>
              <a:rPr lang="zh-CN" altLang="en-US" sz="1600" dirty="0" smtClean="0">
                <a:solidFill>
                  <a:prstClr val="black"/>
                </a:solidFill>
              </a:rPr>
              <a:t>唇</a:t>
            </a:r>
            <a:endParaRPr lang="zh-CN" altLang="en-US" sz="1600" dirty="0">
              <a:solidFill>
                <a:prstClr val="black"/>
              </a:solidFill>
            </a:endParaRPr>
          </a:p>
        </p:txBody>
      </p:sp>
      <p:sp>
        <p:nvSpPr>
          <p:cNvPr id="5" name="TextBox 4"/>
          <p:cNvSpPr txBox="1"/>
          <p:nvPr/>
        </p:nvSpPr>
        <p:spPr>
          <a:xfrm>
            <a:off x="6372200" y="2996952"/>
            <a:ext cx="389850" cy="338554"/>
          </a:xfrm>
          <a:prstGeom prst="rect">
            <a:avLst/>
          </a:prstGeom>
          <a:noFill/>
        </p:spPr>
        <p:txBody>
          <a:bodyPr wrap="none" rtlCol="0">
            <a:spAutoFit/>
          </a:bodyPr>
          <a:lstStyle/>
          <a:p>
            <a:r>
              <a:rPr lang="zh-CN" altLang="en-US" sz="1600" dirty="0" smtClean="0">
                <a:solidFill>
                  <a:prstClr val="black"/>
                </a:solidFill>
              </a:rPr>
              <a:t>舌</a:t>
            </a:r>
            <a:endParaRPr lang="zh-CN" altLang="en-US" sz="1600" dirty="0">
              <a:solidFill>
                <a:prstClr val="black"/>
              </a:solidFill>
            </a:endParaRPr>
          </a:p>
        </p:txBody>
      </p:sp>
      <p:sp>
        <p:nvSpPr>
          <p:cNvPr id="9" name="TextBox 8"/>
          <p:cNvSpPr txBox="1"/>
          <p:nvPr/>
        </p:nvSpPr>
        <p:spPr>
          <a:xfrm>
            <a:off x="6516216" y="3738518"/>
            <a:ext cx="595035" cy="338554"/>
          </a:xfrm>
          <a:prstGeom prst="rect">
            <a:avLst/>
          </a:prstGeom>
          <a:noFill/>
        </p:spPr>
        <p:txBody>
          <a:bodyPr wrap="none" rtlCol="0">
            <a:spAutoFit/>
          </a:bodyPr>
          <a:lstStyle/>
          <a:p>
            <a:r>
              <a:rPr lang="zh-CN" altLang="en-US" sz="1600" dirty="0" smtClean="0">
                <a:solidFill>
                  <a:prstClr val="black"/>
                </a:solidFill>
              </a:rPr>
              <a:t>声带</a:t>
            </a:r>
            <a:endParaRPr lang="zh-CN" altLang="en-US" sz="1600" dirty="0">
              <a:solidFill>
                <a:prstClr val="black"/>
              </a:solidFill>
            </a:endParaRPr>
          </a:p>
        </p:txBody>
      </p:sp>
      <p:sp>
        <p:nvSpPr>
          <p:cNvPr id="12" name="TextBox 11"/>
          <p:cNvSpPr txBox="1"/>
          <p:nvPr/>
        </p:nvSpPr>
        <p:spPr>
          <a:xfrm>
            <a:off x="6644078" y="4624670"/>
            <a:ext cx="595035" cy="338554"/>
          </a:xfrm>
          <a:prstGeom prst="rect">
            <a:avLst/>
          </a:prstGeom>
          <a:noFill/>
        </p:spPr>
        <p:txBody>
          <a:bodyPr wrap="none" rtlCol="0">
            <a:spAutoFit/>
          </a:bodyPr>
          <a:lstStyle/>
          <a:p>
            <a:r>
              <a:rPr lang="zh-CN" altLang="en-US" sz="1600" dirty="0" smtClean="0">
                <a:solidFill>
                  <a:prstClr val="black"/>
                </a:solidFill>
              </a:rPr>
              <a:t>胸腔</a:t>
            </a:r>
            <a:endParaRPr lang="zh-CN" altLang="en-US" sz="1600" dirty="0">
              <a:solidFill>
                <a:prstClr val="black"/>
              </a:solidFill>
            </a:endParaRPr>
          </a:p>
        </p:txBody>
      </p:sp>
      <p:sp>
        <p:nvSpPr>
          <p:cNvPr id="13" name="TextBox 12"/>
          <p:cNvSpPr txBox="1"/>
          <p:nvPr/>
        </p:nvSpPr>
        <p:spPr>
          <a:xfrm>
            <a:off x="6181580" y="5579948"/>
            <a:ext cx="800219" cy="338554"/>
          </a:xfrm>
          <a:prstGeom prst="rect">
            <a:avLst/>
          </a:prstGeom>
          <a:noFill/>
        </p:spPr>
        <p:txBody>
          <a:bodyPr wrap="none" rtlCol="0">
            <a:spAutoFit/>
          </a:bodyPr>
          <a:lstStyle/>
          <a:p>
            <a:r>
              <a:rPr lang="zh-CN" altLang="en-US" sz="1600" dirty="0" smtClean="0">
                <a:solidFill>
                  <a:prstClr val="black"/>
                </a:solidFill>
              </a:rPr>
              <a:t>横膈膜</a:t>
            </a:r>
            <a:endParaRPr lang="zh-CN" altLang="en-US" sz="1600" dirty="0">
              <a:solidFill>
                <a:prstClr val="black"/>
              </a:solidFill>
            </a:endParaRPr>
          </a:p>
        </p:txBody>
      </p:sp>
      <p:sp>
        <p:nvSpPr>
          <p:cNvPr id="14" name="TextBox 13"/>
          <p:cNvSpPr txBox="1"/>
          <p:nvPr/>
        </p:nvSpPr>
        <p:spPr>
          <a:xfrm>
            <a:off x="4192989" y="6258798"/>
            <a:ext cx="595035" cy="338554"/>
          </a:xfrm>
          <a:prstGeom prst="rect">
            <a:avLst/>
          </a:prstGeom>
          <a:noFill/>
        </p:spPr>
        <p:txBody>
          <a:bodyPr wrap="none" rtlCol="0">
            <a:spAutoFit/>
          </a:bodyPr>
          <a:lstStyle/>
          <a:p>
            <a:r>
              <a:rPr lang="zh-CN" altLang="en-US" sz="1600" dirty="0" smtClean="0">
                <a:solidFill>
                  <a:prstClr val="black"/>
                </a:solidFill>
              </a:rPr>
              <a:t>腹部</a:t>
            </a:r>
            <a:endParaRPr lang="zh-CN" altLang="en-US" sz="1600" dirty="0">
              <a:solidFill>
                <a:prstClr val="black"/>
              </a:solidFill>
            </a:endParaRPr>
          </a:p>
        </p:txBody>
      </p:sp>
      <p:sp>
        <p:nvSpPr>
          <p:cNvPr id="15" name="TextBox 14"/>
          <p:cNvSpPr txBox="1"/>
          <p:nvPr/>
        </p:nvSpPr>
        <p:spPr>
          <a:xfrm>
            <a:off x="1312669" y="980728"/>
            <a:ext cx="595035" cy="338554"/>
          </a:xfrm>
          <a:prstGeom prst="rect">
            <a:avLst/>
          </a:prstGeom>
          <a:noFill/>
        </p:spPr>
        <p:txBody>
          <a:bodyPr wrap="none" rtlCol="0">
            <a:spAutoFit/>
          </a:bodyPr>
          <a:lstStyle/>
          <a:p>
            <a:r>
              <a:rPr lang="zh-CN" altLang="en-US" sz="1600" dirty="0" smtClean="0">
                <a:solidFill>
                  <a:prstClr val="black"/>
                </a:solidFill>
              </a:rPr>
              <a:t>口腔</a:t>
            </a:r>
            <a:endParaRPr lang="zh-CN" altLang="en-US" sz="1600" dirty="0">
              <a:solidFill>
                <a:prstClr val="black"/>
              </a:solidFill>
            </a:endParaRPr>
          </a:p>
        </p:txBody>
      </p:sp>
      <p:sp>
        <p:nvSpPr>
          <p:cNvPr id="16" name="TextBox 15"/>
          <p:cNvSpPr txBox="1"/>
          <p:nvPr/>
        </p:nvSpPr>
        <p:spPr>
          <a:xfrm>
            <a:off x="1719068" y="1412776"/>
            <a:ext cx="595035" cy="338554"/>
          </a:xfrm>
          <a:prstGeom prst="rect">
            <a:avLst/>
          </a:prstGeom>
          <a:noFill/>
        </p:spPr>
        <p:txBody>
          <a:bodyPr wrap="none" rtlCol="0">
            <a:spAutoFit/>
          </a:bodyPr>
          <a:lstStyle/>
          <a:p>
            <a:r>
              <a:rPr lang="zh-CN" altLang="en-US" sz="1600" dirty="0" smtClean="0">
                <a:solidFill>
                  <a:prstClr val="black"/>
                </a:solidFill>
              </a:rPr>
              <a:t>盖膜</a:t>
            </a:r>
            <a:endParaRPr lang="zh-CN" altLang="en-US" sz="1600" dirty="0">
              <a:solidFill>
                <a:prstClr val="black"/>
              </a:solidFill>
            </a:endParaRPr>
          </a:p>
        </p:txBody>
      </p:sp>
      <p:sp>
        <p:nvSpPr>
          <p:cNvPr id="17" name="TextBox 16"/>
          <p:cNvSpPr txBox="1"/>
          <p:nvPr/>
        </p:nvSpPr>
        <p:spPr>
          <a:xfrm>
            <a:off x="1547664" y="1916832"/>
            <a:ext cx="595035" cy="338554"/>
          </a:xfrm>
          <a:prstGeom prst="rect">
            <a:avLst/>
          </a:prstGeom>
          <a:noFill/>
        </p:spPr>
        <p:txBody>
          <a:bodyPr wrap="none" rtlCol="0">
            <a:spAutoFit/>
          </a:bodyPr>
          <a:lstStyle/>
          <a:p>
            <a:r>
              <a:rPr lang="zh-CN" altLang="en-US" sz="1600" dirty="0" smtClean="0">
                <a:solidFill>
                  <a:prstClr val="black"/>
                </a:solidFill>
              </a:rPr>
              <a:t>咽头</a:t>
            </a:r>
            <a:endParaRPr lang="zh-CN" altLang="en-US" sz="1600" dirty="0">
              <a:solidFill>
                <a:prstClr val="black"/>
              </a:solidFill>
            </a:endParaRPr>
          </a:p>
        </p:txBody>
      </p:sp>
      <p:sp>
        <p:nvSpPr>
          <p:cNvPr id="18" name="TextBox 17"/>
          <p:cNvSpPr txBox="1"/>
          <p:nvPr/>
        </p:nvSpPr>
        <p:spPr>
          <a:xfrm>
            <a:off x="1403648" y="2370366"/>
            <a:ext cx="595035" cy="338554"/>
          </a:xfrm>
          <a:prstGeom prst="rect">
            <a:avLst/>
          </a:prstGeom>
          <a:noFill/>
        </p:spPr>
        <p:txBody>
          <a:bodyPr wrap="none" rtlCol="0">
            <a:spAutoFit/>
          </a:bodyPr>
          <a:lstStyle/>
          <a:p>
            <a:r>
              <a:rPr lang="zh-CN" altLang="en-US" sz="1600" dirty="0" smtClean="0">
                <a:solidFill>
                  <a:prstClr val="black"/>
                </a:solidFill>
              </a:rPr>
              <a:t>会厌</a:t>
            </a:r>
            <a:endParaRPr lang="zh-CN" altLang="en-US" sz="1600" dirty="0">
              <a:solidFill>
                <a:prstClr val="black"/>
              </a:solidFill>
            </a:endParaRPr>
          </a:p>
        </p:txBody>
      </p:sp>
      <p:sp>
        <p:nvSpPr>
          <p:cNvPr id="19" name="TextBox 18"/>
          <p:cNvSpPr txBox="1"/>
          <p:nvPr/>
        </p:nvSpPr>
        <p:spPr>
          <a:xfrm>
            <a:off x="1331640" y="2780928"/>
            <a:ext cx="595035" cy="338554"/>
          </a:xfrm>
          <a:prstGeom prst="rect">
            <a:avLst/>
          </a:prstGeom>
          <a:noFill/>
        </p:spPr>
        <p:txBody>
          <a:bodyPr wrap="none" rtlCol="0">
            <a:spAutoFit/>
          </a:bodyPr>
          <a:lstStyle/>
          <a:p>
            <a:r>
              <a:rPr lang="zh-CN" altLang="en-US" sz="1600" dirty="0" smtClean="0">
                <a:solidFill>
                  <a:prstClr val="black"/>
                </a:solidFill>
              </a:rPr>
              <a:t>食道</a:t>
            </a:r>
            <a:endParaRPr lang="zh-CN" altLang="en-US" sz="1600" dirty="0">
              <a:solidFill>
                <a:prstClr val="black"/>
              </a:solidFill>
            </a:endParaRPr>
          </a:p>
        </p:txBody>
      </p:sp>
      <p:sp>
        <p:nvSpPr>
          <p:cNvPr id="20" name="TextBox 19"/>
          <p:cNvSpPr txBox="1"/>
          <p:nvPr/>
        </p:nvSpPr>
        <p:spPr>
          <a:xfrm>
            <a:off x="1528693" y="3275692"/>
            <a:ext cx="595035" cy="338554"/>
          </a:xfrm>
          <a:prstGeom prst="rect">
            <a:avLst/>
          </a:prstGeom>
          <a:noFill/>
        </p:spPr>
        <p:txBody>
          <a:bodyPr wrap="none" rtlCol="0">
            <a:spAutoFit/>
          </a:bodyPr>
          <a:lstStyle/>
          <a:p>
            <a:r>
              <a:rPr lang="zh-CN" altLang="en-US" sz="1600" dirty="0" smtClean="0">
                <a:solidFill>
                  <a:prstClr val="black"/>
                </a:solidFill>
              </a:rPr>
              <a:t>气管</a:t>
            </a:r>
            <a:endParaRPr lang="zh-CN" altLang="en-US" sz="1600" dirty="0">
              <a:solidFill>
                <a:prstClr val="black"/>
              </a:solidFill>
            </a:endParaRPr>
          </a:p>
        </p:txBody>
      </p:sp>
    </p:spTree>
    <p:extLst>
      <p:ext uri="{BB962C8B-B14F-4D97-AF65-F5344CB8AC3E}">
        <p14:creationId xmlns:p14="http://schemas.microsoft.com/office/powerpoint/2010/main" val="189243419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96751"/>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发音器官</a:t>
            </a:r>
          </a:p>
        </p:txBody>
      </p:sp>
      <p:sp>
        <p:nvSpPr>
          <p:cNvPr id="6" name="Rectangle 3"/>
          <p:cNvSpPr txBox="1">
            <a:spLocks noChangeArrowheads="1"/>
          </p:cNvSpPr>
          <p:nvPr/>
        </p:nvSpPr>
        <p:spPr>
          <a:xfrm>
            <a:off x="467544" y="1178024"/>
            <a:ext cx="8196262" cy="498728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zh-CN" altLang="en-US" sz="2800" b="1" dirty="0" smtClean="0">
                <a:solidFill>
                  <a:srgbClr val="FF0000"/>
                </a:solidFill>
              </a:rPr>
              <a:t>肺</a:t>
            </a:r>
            <a:r>
              <a:rPr lang="zh-CN" altLang="en-US" sz="2800" dirty="0" smtClean="0">
                <a:solidFill>
                  <a:prstClr val="black"/>
                </a:solidFill>
              </a:rPr>
              <a:t>（</a:t>
            </a:r>
            <a:r>
              <a:rPr lang="en-US" altLang="zh-CN" sz="2800" dirty="0" smtClean="0">
                <a:solidFill>
                  <a:prstClr val="black"/>
                </a:solidFill>
              </a:rPr>
              <a:t>Lungs</a:t>
            </a:r>
            <a:r>
              <a:rPr lang="zh-CN" altLang="en-US" sz="2800" dirty="0" smtClean="0">
                <a:solidFill>
                  <a:prstClr val="black"/>
                </a:solidFill>
              </a:rPr>
              <a:t>）：吸入和呼出空气，动力源</a:t>
            </a:r>
            <a:endParaRPr lang="en-US" altLang="zh-CN" sz="2800" dirty="0" smtClean="0">
              <a:solidFill>
                <a:prstClr val="black"/>
              </a:solidFill>
            </a:endParaRPr>
          </a:p>
          <a:p>
            <a:pPr lvl="1" fontAlgn="auto">
              <a:spcAft>
                <a:spcPts val="0"/>
              </a:spcAft>
              <a:buClr>
                <a:srgbClr val="9B2D1F"/>
              </a:buClr>
            </a:pPr>
            <a:r>
              <a:rPr lang="zh-CN" altLang="en-US" sz="2800" dirty="0" smtClean="0">
                <a:solidFill>
                  <a:prstClr val="black"/>
                </a:solidFill>
              </a:rPr>
              <a:t>发声机制：短促的吸入空气，平稳呼出</a:t>
            </a:r>
          </a:p>
          <a:p>
            <a:pPr fontAlgn="auto">
              <a:spcAft>
                <a:spcPts val="0"/>
              </a:spcAft>
              <a:buClr>
                <a:srgbClr val="D34817"/>
              </a:buClr>
            </a:pPr>
            <a:endParaRPr lang="en-US" altLang="zh-CN" sz="2800" dirty="0" smtClean="0">
              <a:solidFill>
                <a:prstClr val="black"/>
              </a:solidFill>
            </a:endParaRPr>
          </a:p>
          <a:p>
            <a:pPr fontAlgn="auto">
              <a:spcAft>
                <a:spcPts val="0"/>
              </a:spcAft>
              <a:buClr>
                <a:srgbClr val="D34817"/>
              </a:buClr>
            </a:pPr>
            <a:r>
              <a:rPr lang="zh-CN" altLang="en-US" sz="2800" b="1" dirty="0">
                <a:solidFill>
                  <a:srgbClr val="FF0000"/>
                </a:solidFill>
              </a:rPr>
              <a:t>喉</a:t>
            </a:r>
            <a:r>
              <a:rPr lang="zh-CN" altLang="en-US" sz="2800" dirty="0" smtClean="0">
                <a:solidFill>
                  <a:prstClr val="black"/>
                </a:solidFill>
              </a:rPr>
              <a:t>（</a:t>
            </a:r>
            <a:r>
              <a:rPr lang="en-US" altLang="zh-CN" sz="2800" dirty="0" smtClean="0">
                <a:solidFill>
                  <a:prstClr val="black"/>
                </a:solidFill>
              </a:rPr>
              <a:t>Larynx</a:t>
            </a:r>
            <a:r>
              <a:rPr lang="zh-CN" altLang="en-US" sz="2800" dirty="0" smtClean="0">
                <a:solidFill>
                  <a:prstClr val="black"/>
                </a:solidFill>
              </a:rPr>
              <a:t>）：</a:t>
            </a:r>
            <a:endParaRPr lang="en-US" altLang="zh-CN" sz="2800" dirty="0" smtClean="0">
              <a:solidFill>
                <a:prstClr val="black"/>
              </a:solidFill>
            </a:endParaRPr>
          </a:p>
          <a:p>
            <a:pPr lvl="1" fontAlgn="auto">
              <a:spcAft>
                <a:spcPts val="0"/>
              </a:spcAft>
              <a:buClr>
                <a:srgbClr val="9B2D1F"/>
              </a:buClr>
            </a:pPr>
            <a:r>
              <a:rPr lang="zh-CN" altLang="en-US" sz="2800" dirty="0" smtClean="0">
                <a:solidFill>
                  <a:prstClr val="black"/>
                </a:solidFill>
              </a:rPr>
              <a:t>控制两片声带之间的大小</a:t>
            </a:r>
            <a:r>
              <a:rPr lang="en-US" altLang="zh-CN" sz="2800" dirty="0" smtClean="0">
                <a:solidFill>
                  <a:prstClr val="black"/>
                </a:solidFill>
              </a:rPr>
              <a:t>  —  </a:t>
            </a:r>
            <a:r>
              <a:rPr lang="zh-CN" altLang="en-US" sz="2800" b="1" dirty="0" smtClean="0">
                <a:solidFill>
                  <a:srgbClr val="FF0000"/>
                </a:solidFill>
              </a:rPr>
              <a:t>声门</a:t>
            </a:r>
          </a:p>
          <a:p>
            <a:pPr lvl="1" fontAlgn="auto">
              <a:spcAft>
                <a:spcPts val="0"/>
              </a:spcAft>
              <a:buClr>
                <a:srgbClr val="9B2D1F"/>
              </a:buClr>
            </a:pPr>
            <a:r>
              <a:rPr lang="zh-CN" altLang="en-US" sz="2800" dirty="0" smtClean="0">
                <a:solidFill>
                  <a:prstClr val="black"/>
                </a:solidFill>
              </a:rPr>
              <a:t>发声时，声带阻碍气流</a:t>
            </a:r>
            <a:endParaRPr lang="en-US" altLang="zh-CN" sz="2800" dirty="0" smtClean="0">
              <a:solidFill>
                <a:prstClr val="black"/>
              </a:solidFill>
            </a:endParaRPr>
          </a:p>
          <a:p>
            <a:pPr lvl="1" fontAlgn="auto">
              <a:spcAft>
                <a:spcPts val="0"/>
              </a:spcAft>
              <a:buClr>
                <a:srgbClr val="9B2D1F"/>
              </a:buClr>
            </a:pPr>
            <a:r>
              <a:rPr lang="zh-CN" altLang="en-US" sz="2800" dirty="0" smtClean="0">
                <a:solidFill>
                  <a:prstClr val="black"/>
                </a:solidFill>
              </a:rPr>
              <a:t>发浊音时，声带收缩，形成自激振动</a:t>
            </a:r>
          </a:p>
          <a:p>
            <a:pPr lvl="1" fontAlgn="auto">
              <a:spcAft>
                <a:spcPts val="0"/>
              </a:spcAft>
              <a:buClr>
                <a:srgbClr val="9B2D1F"/>
              </a:buClr>
            </a:pPr>
            <a:r>
              <a:rPr lang="zh-CN" altLang="en-US" sz="2800" dirty="0" smtClean="0">
                <a:solidFill>
                  <a:prstClr val="black"/>
                </a:solidFill>
              </a:rPr>
              <a:t>气流压力造成声门交替关闭和被冲开</a:t>
            </a:r>
            <a:endParaRPr lang="en-US" altLang="zh-CN" sz="2800" dirty="0" smtClean="0">
              <a:solidFill>
                <a:prstClr val="black"/>
              </a:solidFill>
            </a:endParaRPr>
          </a:p>
          <a:p>
            <a:pPr fontAlgn="auto">
              <a:spcAft>
                <a:spcPts val="0"/>
              </a:spcAft>
              <a:buClr>
                <a:srgbClr val="D34817"/>
              </a:buClr>
            </a:pPr>
            <a:endParaRPr lang="en-US" altLang="zh-CN" sz="3000" dirty="0" smtClean="0">
              <a:solidFill>
                <a:prstClr val="black"/>
              </a:solidFill>
            </a:endParaRPr>
          </a:p>
          <a:p>
            <a:pPr fontAlgn="auto">
              <a:spcAft>
                <a:spcPts val="0"/>
              </a:spcAft>
              <a:buClr>
                <a:srgbClr val="D34817"/>
              </a:buClr>
            </a:pPr>
            <a:r>
              <a:rPr lang="zh-CN" altLang="en-US" sz="3000" b="1" dirty="0" smtClean="0">
                <a:solidFill>
                  <a:srgbClr val="FF0000"/>
                </a:solidFill>
              </a:rPr>
              <a:t>声道</a:t>
            </a:r>
            <a:r>
              <a:rPr lang="zh-CN" altLang="en-US" sz="3000" dirty="0" smtClean="0">
                <a:solidFill>
                  <a:prstClr val="black"/>
                </a:solidFill>
              </a:rPr>
              <a:t>（</a:t>
            </a:r>
            <a:r>
              <a:rPr lang="en-US" altLang="zh-CN" sz="3000" dirty="0" smtClean="0">
                <a:solidFill>
                  <a:prstClr val="black"/>
                </a:solidFill>
              </a:rPr>
              <a:t>Vocal Tract</a:t>
            </a:r>
            <a:r>
              <a:rPr lang="zh-CN" altLang="en-US" sz="3000" dirty="0" smtClean="0">
                <a:solidFill>
                  <a:prstClr val="black"/>
                </a:solidFill>
              </a:rPr>
              <a:t>）</a:t>
            </a:r>
          </a:p>
        </p:txBody>
      </p:sp>
    </p:spTree>
    <p:extLst>
      <p:ext uri="{BB962C8B-B14F-4D97-AF65-F5344CB8AC3E}">
        <p14:creationId xmlns:p14="http://schemas.microsoft.com/office/powerpoint/2010/main" val="30241654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340768"/>
            <a:ext cx="3096344"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340768"/>
            <a:ext cx="28803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9"/>
          <p:cNvSpPr>
            <a:spLocks noChangeArrowheads="1"/>
          </p:cNvSpPr>
          <p:nvPr/>
        </p:nvSpPr>
        <p:spPr bwMode="auto">
          <a:xfrm>
            <a:off x="755576" y="5518973"/>
            <a:ext cx="24881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000000"/>
                </a:solidFill>
              </a:rPr>
              <a:t>superior view </a:t>
            </a:r>
          </a:p>
          <a:p>
            <a:r>
              <a:rPr lang="en-US" altLang="zh-CN" dirty="0">
                <a:solidFill>
                  <a:srgbClr val="000000"/>
                </a:solidFill>
              </a:rPr>
              <a:t>(bottom = anterior)</a:t>
            </a:r>
            <a:endParaRPr lang="zh-CN" altLang="en-US" dirty="0">
              <a:solidFill>
                <a:srgbClr val="000000"/>
              </a:solidFill>
            </a:endParaRPr>
          </a:p>
        </p:txBody>
      </p:sp>
      <p:sp>
        <p:nvSpPr>
          <p:cNvPr id="9" name="矩形 10"/>
          <p:cNvSpPr>
            <a:spLocks noChangeArrowheads="1"/>
          </p:cNvSpPr>
          <p:nvPr/>
        </p:nvSpPr>
        <p:spPr bwMode="auto">
          <a:xfrm>
            <a:off x="5987652" y="5519192"/>
            <a:ext cx="2152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000000"/>
                </a:solidFill>
              </a:rPr>
              <a:t>lateral view </a:t>
            </a:r>
          </a:p>
          <a:p>
            <a:r>
              <a:rPr lang="en-US" altLang="zh-CN" dirty="0">
                <a:solidFill>
                  <a:srgbClr val="000000"/>
                </a:solidFill>
              </a:rPr>
              <a:t>(left = posterior)</a:t>
            </a:r>
            <a:endParaRPr lang="zh-CN" altLang="en-US" dirty="0">
              <a:solidFill>
                <a:srgbClr val="000000"/>
              </a:solidFill>
            </a:endParaRPr>
          </a:p>
        </p:txBody>
      </p:sp>
      <p:sp>
        <p:nvSpPr>
          <p:cNvPr id="11" name="标题 1"/>
          <p:cNvSpPr txBox="1">
            <a:spLocks/>
          </p:cNvSpPr>
          <p:nvPr/>
        </p:nvSpPr>
        <p:spPr>
          <a:xfrm>
            <a:off x="574675" y="188641"/>
            <a:ext cx="8001000" cy="72008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696464"/>
                </a:solidFill>
              </a:rPr>
              <a:t>喉（</a:t>
            </a:r>
            <a:r>
              <a:rPr lang="en-US" altLang="zh-CN" smtClean="0">
                <a:solidFill>
                  <a:srgbClr val="696464"/>
                </a:solidFill>
              </a:rPr>
              <a:t>Larynx</a:t>
            </a:r>
            <a:r>
              <a:rPr lang="zh-CN" altLang="en-US" smtClean="0">
                <a:solidFill>
                  <a:srgbClr val="696464"/>
                </a:solidFill>
              </a:rPr>
              <a:t>）的图片</a:t>
            </a:r>
            <a:endParaRPr lang="zh-CN" altLang="en-US" dirty="0" smtClean="0">
              <a:solidFill>
                <a:srgbClr val="696464"/>
              </a:solidFill>
            </a:endParaRPr>
          </a:p>
        </p:txBody>
      </p:sp>
    </p:spTree>
    <p:extLst>
      <p:ext uri="{BB962C8B-B14F-4D97-AF65-F5344CB8AC3E}">
        <p14:creationId xmlns:p14="http://schemas.microsoft.com/office/powerpoint/2010/main" val="69847110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0" y="707579"/>
            <a:ext cx="8708171" cy="54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20072" y="1772816"/>
            <a:ext cx="598241" cy="338554"/>
          </a:xfrm>
          <a:prstGeom prst="rect">
            <a:avLst/>
          </a:prstGeom>
          <a:noFill/>
        </p:spPr>
        <p:txBody>
          <a:bodyPr wrap="none" rtlCol="0">
            <a:spAutoFit/>
          </a:bodyPr>
          <a:lstStyle/>
          <a:p>
            <a:r>
              <a:rPr lang="zh-CN" altLang="en-US" sz="1600" dirty="0">
                <a:solidFill>
                  <a:prstClr val="black"/>
                </a:solidFill>
              </a:rPr>
              <a:t>声襞</a:t>
            </a:r>
          </a:p>
        </p:txBody>
      </p:sp>
      <p:sp>
        <p:nvSpPr>
          <p:cNvPr id="3" name="TextBox 2"/>
          <p:cNvSpPr txBox="1"/>
          <p:nvPr/>
        </p:nvSpPr>
        <p:spPr>
          <a:xfrm>
            <a:off x="5201101" y="2484185"/>
            <a:ext cx="595035" cy="584775"/>
          </a:xfrm>
          <a:prstGeom prst="rect">
            <a:avLst/>
          </a:prstGeom>
          <a:noFill/>
        </p:spPr>
        <p:txBody>
          <a:bodyPr wrap="none" rtlCol="0">
            <a:spAutoFit/>
          </a:bodyPr>
          <a:lstStyle/>
          <a:p>
            <a:r>
              <a:rPr lang="zh-CN" altLang="en-US" sz="1600" dirty="0" smtClean="0">
                <a:solidFill>
                  <a:prstClr val="black"/>
                </a:solidFill>
              </a:rPr>
              <a:t>声门</a:t>
            </a:r>
            <a:endParaRPr lang="en-US" altLang="zh-CN" sz="1600" dirty="0" smtClean="0">
              <a:solidFill>
                <a:prstClr val="black"/>
              </a:solidFill>
            </a:endParaRPr>
          </a:p>
          <a:p>
            <a:r>
              <a:rPr lang="zh-CN" altLang="en-US" sz="1600" dirty="0" smtClean="0">
                <a:solidFill>
                  <a:prstClr val="black"/>
                </a:solidFill>
              </a:rPr>
              <a:t>裂缝</a:t>
            </a:r>
            <a:endParaRPr lang="zh-CN" altLang="en-US" sz="1600" dirty="0">
              <a:solidFill>
                <a:prstClr val="black"/>
              </a:solidFill>
            </a:endParaRPr>
          </a:p>
        </p:txBody>
      </p:sp>
      <p:sp>
        <p:nvSpPr>
          <p:cNvPr id="4" name="TextBox 3"/>
          <p:cNvSpPr txBox="1"/>
          <p:nvPr/>
        </p:nvSpPr>
        <p:spPr>
          <a:xfrm>
            <a:off x="5201101" y="3645024"/>
            <a:ext cx="595035" cy="584775"/>
          </a:xfrm>
          <a:prstGeom prst="rect">
            <a:avLst/>
          </a:prstGeom>
          <a:noFill/>
        </p:spPr>
        <p:txBody>
          <a:bodyPr wrap="none" rtlCol="0">
            <a:spAutoFit/>
          </a:bodyPr>
          <a:lstStyle/>
          <a:p>
            <a:r>
              <a:rPr lang="zh-CN" altLang="en-US" sz="1600" dirty="0" smtClean="0">
                <a:solidFill>
                  <a:prstClr val="black"/>
                </a:solidFill>
              </a:rPr>
              <a:t>环状</a:t>
            </a:r>
            <a:endParaRPr lang="en-US" altLang="zh-CN" sz="1600" dirty="0" smtClean="0">
              <a:solidFill>
                <a:prstClr val="black"/>
              </a:solidFill>
            </a:endParaRPr>
          </a:p>
          <a:p>
            <a:r>
              <a:rPr lang="zh-CN" altLang="en-US" sz="1600" dirty="0" smtClean="0">
                <a:solidFill>
                  <a:prstClr val="black"/>
                </a:solidFill>
              </a:rPr>
              <a:t>软骨</a:t>
            </a:r>
            <a:endParaRPr lang="zh-CN" altLang="en-US" sz="1600" dirty="0">
              <a:solidFill>
                <a:prstClr val="black"/>
              </a:solidFill>
            </a:endParaRPr>
          </a:p>
        </p:txBody>
      </p:sp>
    </p:spTree>
    <p:extLst>
      <p:ext uri="{BB962C8B-B14F-4D97-AF65-F5344CB8AC3E}">
        <p14:creationId xmlns:p14="http://schemas.microsoft.com/office/powerpoint/2010/main" val="18924448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idx="4294967295"/>
          </p:nvPr>
        </p:nvSpPr>
        <p:spPr>
          <a:xfrm>
            <a:off x="574675" y="404664"/>
            <a:ext cx="8001000" cy="682625"/>
          </a:xfrm>
        </p:spPr>
        <p:txBody>
          <a:bodyPr/>
          <a:lstStyle/>
          <a:p>
            <a:pPr eaLnBrk="1" hangingPunct="1"/>
            <a:r>
              <a:rPr lang="zh-CN" altLang="en-US" sz="3500" b="1" dirty="0" smtClean="0"/>
              <a:t>基本概念</a:t>
            </a:r>
          </a:p>
        </p:txBody>
      </p:sp>
      <p:sp>
        <p:nvSpPr>
          <p:cNvPr id="15366" name="Rectangle 3"/>
          <p:cNvSpPr>
            <a:spLocks noGrp="1" noChangeArrowheads="1"/>
          </p:cNvSpPr>
          <p:nvPr>
            <p:ph type="body" sz="half" idx="4294967295"/>
          </p:nvPr>
        </p:nvSpPr>
        <p:spPr>
          <a:xfrm>
            <a:off x="251520" y="1324744"/>
            <a:ext cx="8610600" cy="4480520"/>
          </a:xfrm>
        </p:spPr>
        <p:txBody>
          <a:bodyPr>
            <a:normAutofit/>
          </a:bodyPr>
          <a:lstStyle/>
          <a:p>
            <a:pPr eaLnBrk="1" hangingPunct="1">
              <a:lnSpc>
                <a:spcPct val="150000"/>
              </a:lnSpc>
            </a:pPr>
            <a:r>
              <a:rPr lang="zh-CN" altLang="en-US" sz="2400" b="1" dirty="0" smtClean="0"/>
              <a:t>语音（</a:t>
            </a:r>
            <a:r>
              <a:rPr lang="en-US" altLang="zh-CN" sz="2400" b="1" dirty="0" smtClean="0"/>
              <a:t>speech</a:t>
            </a:r>
            <a:r>
              <a:rPr lang="zh-CN" altLang="en-US" sz="2400" b="1" dirty="0" smtClean="0"/>
              <a:t>）：</a:t>
            </a:r>
            <a:r>
              <a:rPr lang="zh-CN" altLang="en-US" sz="2400" dirty="0" smtClean="0"/>
              <a:t>语言的声学表现。由人的发音器官发出，具有一定语法和</a:t>
            </a:r>
            <a:r>
              <a:rPr lang="zh-CN" altLang="en-US" sz="2400" dirty="0"/>
              <a:t>语义</a:t>
            </a:r>
            <a:r>
              <a:rPr lang="zh-CN" altLang="en-US" sz="2400" dirty="0" smtClean="0"/>
              <a:t>的声音；</a:t>
            </a:r>
            <a:endParaRPr lang="en-US" altLang="zh-CN" sz="2400" dirty="0" smtClean="0"/>
          </a:p>
          <a:p>
            <a:pPr eaLnBrk="1" hangingPunct="1">
              <a:lnSpc>
                <a:spcPct val="150000"/>
              </a:lnSpc>
            </a:pPr>
            <a:r>
              <a:rPr lang="zh-CN" altLang="en-US" sz="2400" b="1" dirty="0" smtClean="0"/>
              <a:t>数字语音处理 </a:t>
            </a:r>
            <a:r>
              <a:rPr lang="en-US" altLang="zh-CN" sz="2400" dirty="0" smtClean="0"/>
              <a:t>— </a:t>
            </a:r>
            <a:r>
              <a:rPr lang="zh-CN" altLang="en-US" sz="2400" dirty="0" smtClean="0"/>
              <a:t>用数字信号处理技术对语音信号进行处理，涉及到语言学、声学、认知心理学等知识；</a:t>
            </a:r>
            <a:endParaRPr lang="en-US" altLang="zh-CN" sz="2400" dirty="0" smtClean="0"/>
          </a:p>
          <a:p>
            <a:pPr>
              <a:lnSpc>
                <a:spcPct val="150000"/>
              </a:lnSpc>
            </a:pPr>
            <a:r>
              <a:rPr lang="zh-CN" altLang="en-US" sz="2400" b="1" dirty="0" smtClean="0"/>
              <a:t>数字语音处理的目的</a:t>
            </a:r>
            <a:r>
              <a:rPr lang="zh-CN" altLang="en-US" sz="2400" dirty="0" smtClean="0"/>
              <a:t>：从语音信号中计算出一系列参数以高效传输或存储，如</a:t>
            </a:r>
            <a:r>
              <a:rPr lang="zh-CN" altLang="en-US" sz="2400" b="1" dirty="0" smtClean="0"/>
              <a:t>压缩编码</a:t>
            </a:r>
            <a:r>
              <a:rPr lang="zh-CN" altLang="en-US" sz="2400" dirty="0" smtClean="0"/>
              <a:t>。或者，通过分析计算，实现特定用途，如</a:t>
            </a:r>
            <a:r>
              <a:rPr lang="zh-CN" altLang="en-US" sz="2400" b="1" dirty="0" smtClean="0"/>
              <a:t>话音合成</a:t>
            </a:r>
            <a:r>
              <a:rPr lang="zh-CN" altLang="en-US" sz="2400" dirty="0" smtClean="0"/>
              <a:t>、</a:t>
            </a:r>
            <a:r>
              <a:rPr lang="zh-CN" altLang="en-US" sz="2400" b="1" dirty="0" smtClean="0"/>
              <a:t>语音识别</a:t>
            </a:r>
            <a:r>
              <a:rPr lang="zh-CN" altLang="en-US" sz="2400" dirty="0" smtClean="0"/>
              <a:t>、</a:t>
            </a:r>
            <a:r>
              <a:rPr lang="zh-CN" altLang="en-US" sz="2400" b="1" dirty="0" smtClean="0"/>
              <a:t>机器翻译</a:t>
            </a:r>
            <a:r>
              <a:rPr lang="zh-CN" altLang="en-US" sz="2400" dirty="0" smtClean="0"/>
              <a:t>、</a:t>
            </a:r>
            <a:r>
              <a:rPr lang="zh-CN" altLang="en-US" sz="2400" b="1" dirty="0" smtClean="0"/>
              <a:t>辨识</a:t>
            </a:r>
            <a:r>
              <a:rPr lang="zh-CN" altLang="en-US" sz="2400" b="1" dirty="0"/>
              <a:t>说话人</a:t>
            </a:r>
            <a:r>
              <a:rPr lang="zh-CN" altLang="en-US" sz="2400" dirty="0" smtClean="0"/>
              <a:t>等。</a:t>
            </a:r>
            <a:endParaRPr lang="zh-CN" altLang="en-US" sz="3200" dirty="0" smtClean="0"/>
          </a:p>
        </p:txBody>
      </p:sp>
    </p:spTree>
    <p:extLst>
      <p:ext uri="{BB962C8B-B14F-4D97-AF65-F5344CB8AC3E}">
        <p14:creationId xmlns:p14="http://schemas.microsoft.com/office/powerpoint/2010/main" val="309043474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85800" y="188640"/>
            <a:ext cx="7772400" cy="11430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沿水平和垂直方向声带和气流运动</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7808" y="1426517"/>
            <a:ext cx="7630616" cy="5098827"/>
          </a:xfrm>
          <a:prstGeom prst="rect">
            <a:avLst/>
          </a:prstGeom>
          <a:noFill/>
        </p:spPr>
      </p:pic>
    </p:spTree>
    <p:extLst>
      <p:ext uri="{BB962C8B-B14F-4D97-AF65-F5344CB8AC3E}">
        <p14:creationId xmlns:p14="http://schemas.microsoft.com/office/powerpoint/2010/main" val="257207520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8892480" cy="47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040068" y="1115452"/>
            <a:ext cx="1107996" cy="369332"/>
          </a:xfrm>
          <a:prstGeom prst="rect">
            <a:avLst/>
          </a:prstGeom>
          <a:noFill/>
        </p:spPr>
        <p:txBody>
          <a:bodyPr wrap="none" rtlCol="0">
            <a:spAutoFit/>
          </a:bodyPr>
          <a:lstStyle/>
          <a:p>
            <a:r>
              <a:rPr lang="zh-CN" altLang="en-US" b="1" dirty="0" smtClean="0">
                <a:solidFill>
                  <a:prstClr val="black"/>
                </a:solidFill>
              </a:rPr>
              <a:t>基音周期</a:t>
            </a:r>
            <a:endParaRPr lang="zh-CN" altLang="en-US" b="1" dirty="0">
              <a:solidFill>
                <a:prstClr val="black"/>
              </a:solidFill>
            </a:endParaRPr>
          </a:p>
        </p:txBody>
      </p:sp>
    </p:spTree>
    <p:extLst>
      <p:ext uri="{BB962C8B-B14F-4D97-AF65-F5344CB8AC3E}">
        <p14:creationId xmlns:p14="http://schemas.microsoft.com/office/powerpoint/2010/main" val="15777219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1196752"/>
            <a:ext cx="8820472" cy="459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35147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3528" y="2040632"/>
            <a:ext cx="8460234" cy="4556720"/>
          </a:xfrm>
          <a:prstGeom prst="rect">
            <a:avLst/>
          </a:prstGeom>
        </p:spPr>
      </p:pic>
      <p:sp>
        <p:nvSpPr>
          <p:cNvPr id="5" name="Rectangle 2"/>
          <p:cNvSpPr txBox="1">
            <a:spLocks noChangeArrowheads="1"/>
          </p:cNvSpPr>
          <p:nvPr/>
        </p:nvSpPr>
        <p:spPr>
          <a:xfrm>
            <a:off x="574675" y="188640"/>
            <a:ext cx="8001000" cy="2448272"/>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声道（舌位</a:t>
            </a:r>
            <a:r>
              <a:rPr lang="en-US" altLang="zh-CN" dirty="0" smtClean="0">
                <a:solidFill>
                  <a:srgbClr val="696464"/>
                </a:solidFill>
              </a:rPr>
              <a:t>-</a:t>
            </a:r>
            <a:r>
              <a:rPr lang="zh-CN" altLang="en-US" dirty="0" smtClean="0">
                <a:solidFill>
                  <a:srgbClr val="696464"/>
                </a:solidFill>
              </a:rPr>
              <a:t>共振腔）</a:t>
            </a:r>
            <a:endParaRPr lang="en-US" altLang="zh-CN" dirty="0" smtClean="0">
              <a:solidFill>
                <a:srgbClr val="696464"/>
              </a:solidFill>
            </a:endParaRPr>
          </a:p>
          <a:p>
            <a:pPr algn="ctr" fontAlgn="auto">
              <a:spcAft>
                <a:spcPts val="0"/>
              </a:spcAft>
            </a:pPr>
            <a:endParaRPr lang="en-US" altLang="zh-CN" sz="2800" dirty="0" smtClean="0">
              <a:solidFill>
                <a:srgbClr val="696464"/>
              </a:solidFill>
            </a:endParaRPr>
          </a:p>
          <a:p>
            <a:pPr algn="ctr" fontAlgn="auto">
              <a:spcAft>
                <a:spcPts val="0"/>
              </a:spcAft>
            </a:pPr>
            <a:endParaRPr lang="en-US" altLang="zh-CN" sz="2800" dirty="0" smtClean="0">
              <a:solidFill>
                <a:srgbClr val="696464"/>
              </a:solidFill>
            </a:endParaRPr>
          </a:p>
          <a:p>
            <a:pPr algn="ctr" fontAlgn="auto">
              <a:spcAft>
                <a:spcPts val="0"/>
              </a:spcAft>
            </a:pPr>
            <a:r>
              <a:rPr lang="zh-CN" altLang="en-US" sz="2800" dirty="0" smtClean="0">
                <a:solidFill>
                  <a:srgbClr val="696464"/>
                </a:solidFill>
              </a:rPr>
              <a:t>元音（浊音）             爆破音           摩擦音（清音）</a:t>
            </a:r>
            <a:endParaRPr lang="zh-CN" altLang="en-US" sz="3200" dirty="0" smtClean="0">
              <a:solidFill>
                <a:srgbClr val="696464"/>
              </a:solidFill>
            </a:endParaRPr>
          </a:p>
        </p:txBody>
      </p:sp>
    </p:spTree>
    <p:extLst>
      <p:ext uri="{BB962C8B-B14F-4D97-AF65-F5344CB8AC3E}">
        <p14:creationId xmlns:p14="http://schemas.microsoft.com/office/powerpoint/2010/main" val="2724103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16632"/>
            <a:ext cx="8534400" cy="792162"/>
          </a:xfrm>
        </p:spPr>
        <p:txBody>
          <a:bodyPr/>
          <a:lstStyle/>
          <a:p>
            <a:pPr algn="ctr"/>
            <a:r>
              <a:rPr lang="zh-CN" altLang="en-US" dirty="0"/>
              <a:t>内容提要</a:t>
            </a:r>
          </a:p>
        </p:txBody>
      </p:sp>
      <p:sp>
        <p:nvSpPr>
          <p:cNvPr id="3" name="内容占位符 2"/>
          <p:cNvSpPr>
            <a:spLocks noGrp="1"/>
          </p:cNvSpPr>
          <p:nvPr>
            <p:ph sz="quarter" idx="1"/>
          </p:nvPr>
        </p:nvSpPr>
        <p:spPr/>
        <p:txBody>
          <a:bodyPr>
            <a:normAutofit/>
          </a:bodyPr>
          <a:lstStyle/>
          <a:p>
            <a:pPr>
              <a:lnSpc>
                <a:spcPct val="200000"/>
              </a:lnSpc>
            </a:pPr>
            <a:r>
              <a:rPr lang="zh-CN" altLang="en-US" sz="3200" dirty="0"/>
              <a:t>发音器官与部位</a:t>
            </a:r>
            <a:endParaRPr lang="en-US" altLang="zh-CN" sz="3200" dirty="0"/>
          </a:p>
          <a:p>
            <a:pPr>
              <a:lnSpc>
                <a:spcPct val="200000"/>
              </a:lnSpc>
            </a:pPr>
            <a:r>
              <a:rPr lang="zh-CN" altLang="en-US" sz="3200" b="1" dirty="0">
                <a:solidFill>
                  <a:srgbClr val="FF0000"/>
                </a:solidFill>
              </a:rPr>
              <a:t>语音产生与分类</a:t>
            </a:r>
            <a:endParaRPr lang="en-US" altLang="zh-CN" sz="3200" b="1" dirty="0">
              <a:solidFill>
                <a:srgbClr val="FF0000"/>
              </a:solidFill>
            </a:endParaRPr>
          </a:p>
          <a:p>
            <a:pPr>
              <a:lnSpc>
                <a:spcPct val="200000"/>
              </a:lnSpc>
            </a:pPr>
            <a:r>
              <a:rPr lang="zh-CN" altLang="en-US" sz="3200" dirty="0"/>
              <a:t>语谱</a:t>
            </a:r>
            <a:r>
              <a:rPr lang="zh-CN" altLang="en-US" sz="3200" dirty="0" smtClean="0"/>
              <a:t>图</a:t>
            </a:r>
            <a:r>
              <a:rPr lang="zh-CN" altLang="en-US" sz="3200" dirty="0"/>
              <a:t>及</a:t>
            </a:r>
            <a:r>
              <a:rPr lang="zh-CN" altLang="en-US" sz="3200" dirty="0" smtClean="0"/>
              <a:t>音素</a:t>
            </a:r>
            <a:endParaRPr lang="en-US" altLang="zh-CN" sz="3200" dirty="0" smtClean="0"/>
          </a:p>
          <a:p>
            <a:pPr>
              <a:lnSpc>
                <a:spcPct val="200000"/>
              </a:lnSpc>
            </a:pPr>
            <a:r>
              <a:rPr lang="zh-CN" altLang="en-US" sz="3200" dirty="0"/>
              <a:t>语音信号感知</a:t>
            </a:r>
          </a:p>
        </p:txBody>
      </p:sp>
    </p:spTree>
    <p:extLst>
      <p:ext uri="{BB962C8B-B14F-4D97-AF65-F5344CB8AC3E}">
        <p14:creationId xmlns:p14="http://schemas.microsoft.com/office/powerpoint/2010/main" val="2517878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88640"/>
            <a:ext cx="8001000" cy="9144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a:solidFill>
                  <a:srgbClr val="696464"/>
                </a:solidFill>
              </a:rPr>
              <a:t>语音的产生和分类</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80728"/>
            <a:ext cx="8515350" cy="506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Box 1"/>
          <p:cNvSpPr txBox="1">
            <a:spLocks noChangeArrowheads="1"/>
          </p:cNvSpPr>
          <p:nvPr/>
        </p:nvSpPr>
        <p:spPr bwMode="auto">
          <a:xfrm>
            <a:off x="4139952" y="2420888"/>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dirty="0" smtClean="0">
                <a:solidFill>
                  <a:srgbClr val="0000FF"/>
                </a:solidFill>
                <a:latin typeface="华文楷体" pitchFamily="2" charset="-122"/>
                <a:ea typeface="华文楷体" pitchFamily="2" charset="-122"/>
              </a:rPr>
              <a:t>声道</a:t>
            </a:r>
            <a:endParaRPr lang="zh-CN" altLang="en-US" sz="1400" b="1" dirty="0">
              <a:solidFill>
                <a:srgbClr val="0000FF"/>
              </a:solidFill>
              <a:latin typeface="华文楷体" pitchFamily="2" charset="-122"/>
              <a:ea typeface="华文楷体" pitchFamily="2" charset="-122"/>
            </a:endParaRPr>
          </a:p>
        </p:txBody>
      </p:sp>
      <p:sp>
        <p:nvSpPr>
          <p:cNvPr id="8" name="TextBox 6"/>
          <p:cNvSpPr txBox="1">
            <a:spLocks noChangeArrowheads="1"/>
          </p:cNvSpPr>
          <p:nvPr/>
        </p:nvSpPr>
        <p:spPr bwMode="auto">
          <a:xfrm>
            <a:off x="3657600" y="2636912"/>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dirty="0">
                <a:solidFill>
                  <a:srgbClr val="0000FF"/>
                </a:solidFill>
                <a:latin typeface="华文楷体" pitchFamily="2" charset="-122"/>
                <a:ea typeface="华文楷体" pitchFamily="2" charset="-122"/>
              </a:rPr>
              <a:t>鼻腔</a:t>
            </a:r>
          </a:p>
        </p:txBody>
      </p:sp>
      <p:sp>
        <p:nvSpPr>
          <p:cNvPr id="9" name="TextBox 7"/>
          <p:cNvSpPr txBox="1">
            <a:spLocks noChangeArrowheads="1"/>
          </p:cNvSpPr>
          <p:nvPr/>
        </p:nvSpPr>
        <p:spPr bwMode="auto">
          <a:xfrm>
            <a:off x="3667448" y="2996952"/>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dirty="0">
                <a:solidFill>
                  <a:srgbClr val="0000FF"/>
                </a:solidFill>
                <a:latin typeface="华文楷体" pitchFamily="2" charset="-122"/>
                <a:ea typeface="华文楷体" pitchFamily="2" charset="-122"/>
              </a:rPr>
              <a:t>口腔</a:t>
            </a:r>
          </a:p>
        </p:txBody>
      </p:sp>
      <p:sp>
        <p:nvSpPr>
          <p:cNvPr id="10" name="TextBox 8"/>
          <p:cNvSpPr txBox="1">
            <a:spLocks noChangeArrowheads="1"/>
          </p:cNvSpPr>
          <p:nvPr/>
        </p:nvSpPr>
        <p:spPr bwMode="auto">
          <a:xfrm>
            <a:off x="3257845" y="3480503"/>
            <a:ext cx="363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dirty="0">
                <a:solidFill>
                  <a:srgbClr val="0000FF"/>
                </a:solidFill>
                <a:latin typeface="华文楷体" pitchFamily="2" charset="-122"/>
                <a:ea typeface="华文楷体" pitchFamily="2" charset="-122"/>
              </a:rPr>
              <a:t>咽</a:t>
            </a:r>
          </a:p>
        </p:txBody>
      </p:sp>
      <p:sp>
        <p:nvSpPr>
          <p:cNvPr id="11" name="TextBox 9"/>
          <p:cNvSpPr txBox="1">
            <a:spLocks noChangeArrowheads="1"/>
          </p:cNvSpPr>
          <p:nvPr/>
        </p:nvSpPr>
        <p:spPr bwMode="auto">
          <a:xfrm>
            <a:off x="4206875" y="3717032"/>
            <a:ext cx="365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dirty="0">
                <a:solidFill>
                  <a:srgbClr val="0000FF"/>
                </a:solidFill>
                <a:latin typeface="华文楷体" pitchFamily="2" charset="-122"/>
                <a:ea typeface="华文楷体" pitchFamily="2" charset="-122"/>
              </a:rPr>
              <a:t>喉</a:t>
            </a:r>
          </a:p>
        </p:txBody>
      </p:sp>
      <p:sp>
        <p:nvSpPr>
          <p:cNvPr id="12" name="TextBox 10"/>
          <p:cNvSpPr txBox="1">
            <a:spLocks noChangeArrowheads="1"/>
          </p:cNvSpPr>
          <p:nvPr/>
        </p:nvSpPr>
        <p:spPr bwMode="auto">
          <a:xfrm>
            <a:off x="4206875" y="4437112"/>
            <a:ext cx="365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1400" b="1">
                <a:solidFill>
                  <a:srgbClr val="0000FF"/>
                </a:solidFill>
                <a:latin typeface="华文楷体" pitchFamily="2" charset="-122"/>
                <a:ea typeface="华文楷体" pitchFamily="2" charset="-122"/>
              </a:rPr>
              <a:t>肺</a:t>
            </a:r>
          </a:p>
        </p:txBody>
      </p:sp>
    </p:spTree>
    <p:extLst>
      <p:ext uri="{BB962C8B-B14F-4D97-AF65-F5344CB8AC3E}">
        <p14:creationId xmlns:p14="http://schemas.microsoft.com/office/powerpoint/2010/main" val="234183910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p:cNvSpPr txBox="1">
            <a:spLocks noChangeArrowheads="1"/>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696464"/>
                </a:solidFill>
              </a:rPr>
              <a:t>声源</a:t>
            </a:r>
            <a:endParaRPr lang="zh-CN" altLang="en-US" dirty="0" smtClean="0">
              <a:solidFill>
                <a:srgbClr val="696464"/>
              </a:solidFill>
            </a:endParaRPr>
          </a:p>
        </p:txBody>
      </p:sp>
      <p:sp>
        <p:nvSpPr>
          <p:cNvPr id="6" name="Rectangle 1027"/>
          <p:cNvSpPr txBox="1">
            <a:spLocks noChangeArrowheads="1"/>
          </p:cNvSpPr>
          <p:nvPr/>
        </p:nvSpPr>
        <p:spPr>
          <a:xfrm>
            <a:off x="352556" y="966214"/>
            <a:ext cx="8424936" cy="5271098"/>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buClr>
                <a:srgbClr val="D34817"/>
              </a:buClr>
            </a:pPr>
            <a:r>
              <a:rPr lang="zh-CN" altLang="en-US" sz="3200" dirty="0" smtClean="0">
                <a:solidFill>
                  <a:prstClr val="black"/>
                </a:solidFill>
              </a:rPr>
              <a:t>产生语音的三种声源类型</a:t>
            </a:r>
            <a:endParaRPr lang="en-US" altLang="zh-CN" sz="3200" dirty="0" smtClean="0">
              <a:solidFill>
                <a:prstClr val="black"/>
              </a:solidFill>
            </a:endParaRPr>
          </a:p>
          <a:p>
            <a:pPr lvl="1" fontAlgn="auto">
              <a:lnSpc>
                <a:spcPct val="150000"/>
              </a:lnSpc>
              <a:spcAft>
                <a:spcPts val="0"/>
              </a:spcAft>
              <a:buClr>
                <a:srgbClr val="9B2D1F"/>
              </a:buClr>
            </a:pPr>
            <a:r>
              <a:rPr lang="zh-CN" altLang="en-US" sz="2800" dirty="0" smtClean="0">
                <a:solidFill>
                  <a:prstClr val="black"/>
                </a:solidFill>
              </a:rPr>
              <a:t>周期性 </a:t>
            </a:r>
            <a:r>
              <a:rPr lang="en-US" altLang="zh-CN" sz="2800" dirty="0" smtClean="0">
                <a:solidFill>
                  <a:prstClr val="black"/>
                </a:solidFill>
              </a:rPr>
              <a:t>– periodic (voiced </a:t>
            </a:r>
            <a:r>
              <a:rPr lang="zh-CN" altLang="en-US" sz="2800" dirty="0" smtClean="0">
                <a:solidFill>
                  <a:prstClr val="black"/>
                </a:solidFill>
              </a:rPr>
              <a:t>浊音</a:t>
            </a:r>
            <a:r>
              <a:rPr lang="en-US" altLang="zh-CN" sz="2800" dirty="0" smtClean="0">
                <a:solidFill>
                  <a:prstClr val="black"/>
                </a:solidFill>
              </a:rPr>
              <a:t>)</a:t>
            </a:r>
            <a:endParaRPr lang="zh-CN" altLang="en-US" sz="2800" dirty="0" smtClean="0">
              <a:solidFill>
                <a:prstClr val="black"/>
              </a:solidFill>
            </a:endParaRPr>
          </a:p>
          <a:p>
            <a:pPr lvl="1" fontAlgn="auto">
              <a:lnSpc>
                <a:spcPct val="150000"/>
              </a:lnSpc>
              <a:spcAft>
                <a:spcPts val="0"/>
              </a:spcAft>
              <a:buClr>
                <a:srgbClr val="9B2D1F"/>
              </a:buClr>
            </a:pPr>
            <a:r>
              <a:rPr lang="zh-CN" altLang="en-US" sz="2800" dirty="0" smtClean="0">
                <a:solidFill>
                  <a:prstClr val="black"/>
                </a:solidFill>
              </a:rPr>
              <a:t>噪音 </a:t>
            </a:r>
            <a:r>
              <a:rPr lang="en-US" altLang="zh-CN" sz="2800" dirty="0" smtClean="0">
                <a:solidFill>
                  <a:prstClr val="black"/>
                </a:solidFill>
              </a:rPr>
              <a:t>– noise </a:t>
            </a:r>
            <a:r>
              <a:rPr lang="zh-CN" altLang="en-US" sz="2800" dirty="0" smtClean="0">
                <a:solidFill>
                  <a:prstClr val="black"/>
                </a:solidFill>
              </a:rPr>
              <a:t>（</a:t>
            </a:r>
            <a:r>
              <a:rPr lang="en-US" altLang="zh-CN" sz="2800" dirty="0" smtClean="0">
                <a:solidFill>
                  <a:prstClr val="black"/>
                </a:solidFill>
              </a:rPr>
              <a:t>unvoiced </a:t>
            </a:r>
            <a:r>
              <a:rPr lang="zh-CN" altLang="en-US" sz="2800" dirty="0" smtClean="0">
                <a:solidFill>
                  <a:prstClr val="black"/>
                </a:solidFill>
              </a:rPr>
              <a:t>清音）</a:t>
            </a:r>
          </a:p>
          <a:p>
            <a:pPr lvl="1" fontAlgn="auto">
              <a:lnSpc>
                <a:spcPct val="150000"/>
              </a:lnSpc>
              <a:spcAft>
                <a:spcPts val="0"/>
              </a:spcAft>
              <a:buClr>
                <a:srgbClr val="9B2D1F"/>
              </a:buClr>
            </a:pPr>
            <a:r>
              <a:rPr lang="zh-CN" altLang="en-US" sz="2800" dirty="0" smtClean="0">
                <a:solidFill>
                  <a:prstClr val="black"/>
                </a:solidFill>
              </a:rPr>
              <a:t>脉冲 </a:t>
            </a:r>
            <a:r>
              <a:rPr lang="en-US" altLang="zh-CN" sz="2800" dirty="0">
                <a:solidFill>
                  <a:prstClr val="black"/>
                </a:solidFill>
              </a:rPr>
              <a:t>–</a:t>
            </a:r>
            <a:r>
              <a:rPr lang="en-US" altLang="zh-CN" sz="2800" dirty="0" smtClean="0">
                <a:solidFill>
                  <a:prstClr val="black"/>
                </a:solidFill>
              </a:rPr>
              <a:t> impulsive</a:t>
            </a:r>
          </a:p>
          <a:p>
            <a:pPr lvl="1" fontAlgn="auto">
              <a:lnSpc>
                <a:spcPct val="150000"/>
              </a:lnSpc>
              <a:spcAft>
                <a:spcPts val="0"/>
              </a:spcAft>
              <a:buClr>
                <a:srgbClr val="9B2D1F"/>
              </a:buClr>
            </a:pPr>
            <a:endParaRPr lang="zh-CN" altLang="en-US" sz="2800" dirty="0" smtClean="0">
              <a:solidFill>
                <a:prstClr val="black"/>
              </a:solidFill>
            </a:endParaRPr>
          </a:p>
          <a:p>
            <a:pPr fontAlgn="auto">
              <a:lnSpc>
                <a:spcPct val="150000"/>
              </a:lnSpc>
              <a:spcAft>
                <a:spcPts val="0"/>
              </a:spcAft>
              <a:buClr>
                <a:srgbClr val="D34817"/>
              </a:buClr>
            </a:pPr>
            <a:r>
              <a:rPr lang="en-US" altLang="zh-CN" sz="3200" dirty="0" smtClean="0">
                <a:solidFill>
                  <a:prstClr val="black"/>
                </a:solidFill>
              </a:rPr>
              <a:t>Shop</a:t>
            </a:r>
            <a:r>
              <a:rPr lang="zh-CN" altLang="en-US" sz="3200" dirty="0" smtClean="0">
                <a:solidFill>
                  <a:prstClr val="black"/>
                </a:solidFill>
              </a:rPr>
              <a:t>的发音：</a:t>
            </a:r>
            <a:r>
              <a:rPr lang="en-US" altLang="zh-CN" sz="3200" dirty="0" err="1" smtClean="0">
                <a:solidFill>
                  <a:prstClr val="black"/>
                </a:solidFill>
              </a:rPr>
              <a:t>Sh</a:t>
            </a:r>
            <a:r>
              <a:rPr lang="en-US" altLang="zh-CN" sz="3200" dirty="0" smtClean="0">
                <a:solidFill>
                  <a:prstClr val="black"/>
                </a:solidFill>
              </a:rPr>
              <a:t>-o-p</a:t>
            </a:r>
          </a:p>
          <a:p>
            <a:pPr lvl="1" fontAlgn="auto">
              <a:lnSpc>
                <a:spcPct val="150000"/>
              </a:lnSpc>
              <a:spcAft>
                <a:spcPts val="0"/>
              </a:spcAft>
              <a:buClr>
                <a:srgbClr val="9B2D1F"/>
              </a:buClr>
            </a:pPr>
            <a:r>
              <a:rPr lang="zh-CN" altLang="en-US" sz="2800" dirty="0" smtClean="0">
                <a:solidFill>
                  <a:prstClr val="black"/>
                </a:solidFill>
              </a:rPr>
              <a:t>音素（</a:t>
            </a:r>
            <a:r>
              <a:rPr lang="en-US" altLang="zh-CN" sz="2800" dirty="0" smtClean="0">
                <a:solidFill>
                  <a:prstClr val="black"/>
                </a:solidFill>
              </a:rPr>
              <a:t>phoneme</a:t>
            </a:r>
            <a:r>
              <a:rPr lang="zh-CN" altLang="en-US" sz="2800" dirty="0" smtClean="0">
                <a:solidFill>
                  <a:prstClr val="black"/>
                </a:solidFill>
              </a:rPr>
              <a:t>）：构成语言的基本单元</a:t>
            </a:r>
          </a:p>
        </p:txBody>
      </p:sp>
      <p:pic>
        <p:nvPicPr>
          <p:cNvPr id="2" name="图片 1"/>
          <p:cNvPicPr>
            <a:picLocks noChangeAspect="1"/>
          </p:cNvPicPr>
          <p:nvPr/>
        </p:nvPicPr>
        <p:blipFill>
          <a:blip r:embed="rId2"/>
          <a:stretch>
            <a:fillRect/>
          </a:stretch>
        </p:blipFill>
        <p:spPr>
          <a:xfrm>
            <a:off x="4644008" y="3614142"/>
            <a:ext cx="3857625" cy="15430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818517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95536" y="1484784"/>
            <a:ext cx="8348662" cy="3168352"/>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en-US" altLang="zh-CN" sz="2400" i="1" dirty="0" smtClean="0">
                <a:solidFill>
                  <a:prstClr val="black"/>
                </a:solidFill>
              </a:rPr>
              <a:t>g</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 </a:t>
            </a:r>
            <a:r>
              <a:rPr lang="zh-CN" altLang="en-US" sz="2400" dirty="0" smtClean="0">
                <a:solidFill>
                  <a:prstClr val="black"/>
                </a:solidFill>
              </a:rPr>
              <a:t>一个基音周期波形；</a:t>
            </a:r>
            <a:r>
              <a:rPr lang="en-US" altLang="zh-CN" sz="2400" i="1" dirty="0" smtClean="0">
                <a:solidFill>
                  <a:prstClr val="black"/>
                </a:solidFill>
              </a:rPr>
              <a:t>w</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a:t>
            </a:r>
            <a:r>
              <a:rPr lang="en-US" altLang="zh-CN" sz="2400" i="1" dirty="0" smtClean="0">
                <a:solidFill>
                  <a:prstClr val="black"/>
                </a:solidFill>
                <a:sym typeface="Symbol" pitchFamily="18" charset="2"/>
              </a:rPr>
              <a:t></a:t>
            </a:r>
            <a:r>
              <a:rPr lang="en-US" altLang="zh-CN" sz="2400" dirty="0" smtClean="0">
                <a:solidFill>
                  <a:prstClr val="black"/>
                </a:solidFill>
              </a:rPr>
              <a:t>]: </a:t>
            </a:r>
            <a:r>
              <a:rPr lang="zh-CN" altLang="en-US" sz="2400" dirty="0" smtClean="0">
                <a:solidFill>
                  <a:prstClr val="black"/>
                </a:solidFill>
              </a:rPr>
              <a:t>窗</a:t>
            </a:r>
            <a:r>
              <a:rPr lang="en-US" altLang="zh-CN" sz="2400" dirty="0" smtClean="0">
                <a:solidFill>
                  <a:prstClr val="black"/>
                </a:solidFill>
              </a:rPr>
              <a:t>(</a:t>
            </a:r>
            <a:r>
              <a:rPr lang="zh-CN" altLang="en-US" sz="2400" dirty="0" smtClean="0">
                <a:solidFill>
                  <a:prstClr val="black"/>
                </a:solidFill>
              </a:rPr>
              <a:t>有限长短序列</a:t>
            </a:r>
            <a:r>
              <a:rPr lang="en-US" altLang="zh-CN" sz="2400" dirty="0" smtClean="0">
                <a:solidFill>
                  <a:prstClr val="black"/>
                </a:solidFill>
              </a:rPr>
              <a:t>)</a:t>
            </a:r>
            <a:endParaRPr lang="zh-CN" altLang="en-US" sz="2400" dirty="0" smtClean="0">
              <a:solidFill>
                <a:prstClr val="black"/>
              </a:solidFill>
            </a:endParaRPr>
          </a:p>
          <a:p>
            <a:pPr fontAlgn="auto">
              <a:spcAft>
                <a:spcPts val="0"/>
              </a:spcAft>
              <a:buClr>
                <a:srgbClr val="D34817"/>
              </a:buClr>
            </a:pPr>
            <a:r>
              <a:rPr lang="en-US" altLang="zh-CN" sz="2400" i="1" dirty="0" smtClean="0">
                <a:solidFill>
                  <a:prstClr val="black"/>
                </a:solidFill>
              </a:rPr>
              <a:t>T</a:t>
            </a:r>
            <a:r>
              <a:rPr lang="en-US" altLang="zh-CN" sz="2400" dirty="0" smtClean="0">
                <a:solidFill>
                  <a:prstClr val="black"/>
                </a:solidFill>
              </a:rPr>
              <a:t>: </a:t>
            </a:r>
            <a:r>
              <a:rPr lang="zh-CN" altLang="en-US" sz="2400" dirty="0" smtClean="0">
                <a:solidFill>
                  <a:prstClr val="black"/>
                </a:solidFill>
              </a:rPr>
              <a:t>基音周期。</a:t>
            </a:r>
            <a:r>
              <a:rPr lang="zh-CN" altLang="en-US" sz="2400" i="1" dirty="0" smtClean="0">
                <a:solidFill>
                  <a:prstClr val="black"/>
                </a:solidFill>
                <a:sym typeface="Symbol" pitchFamily="18" charset="2"/>
              </a:rPr>
              <a:t></a:t>
            </a:r>
            <a:r>
              <a:rPr lang="en-US" altLang="zh-CN" sz="2400" i="1" baseline="-30000" dirty="0" smtClean="0">
                <a:solidFill>
                  <a:prstClr val="black"/>
                </a:solidFill>
              </a:rPr>
              <a:t>k</a:t>
            </a:r>
            <a:r>
              <a:rPr lang="en-US" altLang="zh-CN" sz="2400" dirty="0" smtClean="0">
                <a:solidFill>
                  <a:prstClr val="black"/>
                </a:solidFill>
              </a:rPr>
              <a:t>=</a:t>
            </a:r>
            <a:r>
              <a:rPr lang="en-US" altLang="zh-CN" sz="2400" i="1" dirty="0" smtClean="0">
                <a:solidFill>
                  <a:prstClr val="black"/>
                </a:solidFill>
              </a:rPr>
              <a:t>k</a:t>
            </a:r>
            <a:r>
              <a:rPr lang="en-US" altLang="zh-CN" sz="2400" dirty="0" smtClean="0">
                <a:solidFill>
                  <a:prstClr val="black"/>
                </a:solidFill>
              </a:rPr>
              <a:t>(2</a:t>
            </a:r>
            <a:r>
              <a:rPr lang="en-US" altLang="zh-CN" sz="2400" i="1" dirty="0" smtClean="0">
                <a:solidFill>
                  <a:prstClr val="black"/>
                </a:solidFill>
                <a:sym typeface="Symbol" pitchFamily="18" charset="2"/>
              </a:rPr>
              <a:t></a:t>
            </a:r>
            <a:r>
              <a:rPr lang="en-US" altLang="zh-CN" sz="2400" dirty="0" smtClean="0">
                <a:solidFill>
                  <a:prstClr val="black"/>
                </a:solidFill>
              </a:rPr>
              <a:t>/</a:t>
            </a:r>
            <a:r>
              <a:rPr lang="en-US" altLang="zh-CN" sz="2400" i="1" dirty="0" smtClean="0">
                <a:solidFill>
                  <a:prstClr val="black"/>
                </a:solidFill>
              </a:rPr>
              <a:t>T</a:t>
            </a:r>
            <a:r>
              <a:rPr lang="en-US" altLang="zh-CN" sz="2400" dirty="0" smtClean="0">
                <a:solidFill>
                  <a:prstClr val="black"/>
                </a:solidFill>
              </a:rPr>
              <a:t>) : </a:t>
            </a:r>
            <a:r>
              <a:rPr lang="zh-CN" altLang="en-US" sz="2400" dirty="0" smtClean="0">
                <a:solidFill>
                  <a:prstClr val="black"/>
                </a:solidFill>
              </a:rPr>
              <a:t>谐波频率</a:t>
            </a:r>
            <a:endParaRPr lang="en-US" altLang="zh-CN" sz="2400" dirty="0" smtClean="0">
              <a:solidFill>
                <a:prstClr val="black"/>
              </a:solidFill>
            </a:endParaRPr>
          </a:p>
          <a:p>
            <a:pPr fontAlgn="auto">
              <a:spcAft>
                <a:spcPts val="0"/>
              </a:spcAft>
              <a:buClr>
                <a:srgbClr val="D34817"/>
              </a:buClr>
            </a:pPr>
            <a:endParaRPr lang="en-US" altLang="zh-CN" sz="2400" dirty="0" smtClean="0">
              <a:solidFill>
                <a:prstClr val="black"/>
              </a:solidFill>
            </a:endParaRPr>
          </a:p>
          <a:p>
            <a:pPr fontAlgn="auto">
              <a:spcAft>
                <a:spcPts val="0"/>
              </a:spcAft>
              <a:buClr>
                <a:srgbClr val="D34817"/>
              </a:buClr>
            </a:pPr>
            <a:r>
              <a:rPr lang="zh-CN" altLang="en-US" sz="2400" dirty="0" smtClean="0">
                <a:solidFill>
                  <a:prstClr val="black"/>
                </a:solidFill>
              </a:rPr>
              <a:t>周期序列：</a:t>
            </a:r>
            <a:endParaRPr lang="en-US" altLang="zh-CN" sz="2400" dirty="0" smtClean="0">
              <a:solidFill>
                <a:prstClr val="black"/>
              </a:solidFill>
            </a:endParaRPr>
          </a:p>
          <a:p>
            <a:pPr fontAlgn="auto">
              <a:spcAft>
                <a:spcPts val="0"/>
              </a:spcAft>
              <a:buClr>
                <a:srgbClr val="D34817"/>
              </a:buClr>
              <a:buFont typeface="Wingdings" pitchFamily="2" charset="2"/>
              <a:buNone/>
            </a:pPr>
            <a:r>
              <a:rPr lang="zh-CN" altLang="en-US" sz="2400" dirty="0" smtClean="0">
                <a:solidFill>
                  <a:prstClr val="black"/>
                </a:solidFill>
              </a:rPr>
              <a:t>       </a:t>
            </a:r>
            <a:endParaRPr lang="en-US" altLang="zh-CN" sz="2400" dirty="0" smtClean="0">
              <a:solidFill>
                <a:prstClr val="black"/>
              </a:solidFill>
            </a:endParaRPr>
          </a:p>
          <a:p>
            <a:pPr fontAlgn="auto">
              <a:spcAft>
                <a:spcPts val="0"/>
              </a:spcAft>
              <a:buClr>
                <a:srgbClr val="D34817"/>
              </a:buClr>
            </a:pPr>
            <a:r>
              <a:rPr lang="zh-CN" altLang="en-US" sz="2400" dirty="0" smtClean="0">
                <a:solidFill>
                  <a:prstClr val="black"/>
                </a:solidFill>
              </a:rPr>
              <a:t>声门波</a:t>
            </a:r>
            <a:r>
              <a:rPr lang="en-US" altLang="zh-CN" sz="2400" dirty="0" smtClean="0">
                <a:solidFill>
                  <a:prstClr val="black"/>
                </a:solidFill>
              </a:rPr>
              <a:t>: </a:t>
            </a:r>
            <a:r>
              <a:rPr lang="en-US" altLang="zh-CN" sz="2400" i="1" dirty="0" smtClean="0">
                <a:solidFill>
                  <a:prstClr val="black"/>
                </a:solidFill>
              </a:rPr>
              <a:t>u</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a:t>
            </a:r>
            <a:r>
              <a:rPr lang="en-US" altLang="zh-CN" sz="2400" i="1" dirty="0" smtClean="0">
                <a:solidFill>
                  <a:prstClr val="black"/>
                </a:solidFill>
                <a:sym typeface="Symbol" pitchFamily="18" charset="2"/>
              </a:rPr>
              <a:t></a:t>
            </a:r>
            <a:r>
              <a:rPr lang="en-US" altLang="zh-CN" sz="2400" dirty="0" smtClean="0">
                <a:solidFill>
                  <a:prstClr val="black"/>
                </a:solidFill>
              </a:rPr>
              <a:t>]=</a:t>
            </a:r>
            <a:r>
              <a:rPr lang="en-US" altLang="zh-CN" sz="2400" i="1" dirty="0" smtClean="0">
                <a:solidFill>
                  <a:prstClr val="black"/>
                </a:solidFill>
              </a:rPr>
              <a:t>w</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a:t>
            </a:r>
            <a:r>
              <a:rPr lang="en-US" altLang="zh-CN" sz="2400" i="1" dirty="0" smtClean="0">
                <a:solidFill>
                  <a:prstClr val="black"/>
                </a:solidFill>
                <a:sym typeface="Symbol" pitchFamily="18" charset="2"/>
              </a:rPr>
              <a:t></a:t>
            </a:r>
            <a:r>
              <a:rPr lang="en-US" altLang="zh-CN" sz="2400" dirty="0" smtClean="0">
                <a:solidFill>
                  <a:prstClr val="black"/>
                </a:solidFill>
              </a:rPr>
              <a:t>](</a:t>
            </a:r>
            <a:r>
              <a:rPr lang="en-US" altLang="zh-CN" sz="2400" i="1" dirty="0" smtClean="0">
                <a:solidFill>
                  <a:prstClr val="black"/>
                </a:solidFill>
              </a:rPr>
              <a:t>g</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a:t>
            </a:r>
            <a:r>
              <a:rPr lang="en-US" altLang="zh-CN" sz="2400" i="1" dirty="0" smtClean="0">
                <a:solidFill>
                  <a:prstClr val="black"/>
                </a:solidFill>
              </a:rPr>
              <a:t>p</a:t>
            </a:r>
            <a:r>
              <a:rPr lang="en-US" altLang="zh-CN" sz="2400" dirty="0" smtClean="0">
                <a:solidFill>
                  <a:prstClr val="black"/>
                </a:solidFill>
              </a:rPr>
              <a:t>[</a:t>
            </a:r>
            <a:r>
              <a:rPr lang="en-US" altLang="zh-CN" sz="2400" i="1" dirty="0" smtClean="0">
                <a:solidFill>
                  <a:prstClr val="black"/>
                </a:solidFill>
              </a:rPr>
              <a:t>n</a:t>
            </a:r>
            <a:r>
              <a:rPr lang="en-US" altLang="zh-CN" sz="2400" dirty="0" smtClean="0">
                <a:solidFill>
                  <a:prstClr val="black"/>
                </a:solidFill>
              </a:rPr>
              <a:t>])</a:t>
            </a:r>
          </a:p>
          <a:p>
            <a:pPr fontAlgn="auto">
              <a:spcAft>
                <a:spcPts val="0"/>
              </a:spcAft>
              <a:buClr>
                <a:srgbClr val="D34817"/>
              </a:buClr>
            </a:pPr>
            <a:r>
              <a:rPr lang="zh-CN" altLang="en-US" sz="2400" dirty="0" smtClean="0">
                <a:solidFill>
                  <a:prstClr val="black"/>
                </a:solidFill>
              </a:rPr>
              <a:t>声门波频谱</a:t>
            </a:r>
            <a:r>
              <a:rPr lang="en-US" altLang="zh-CN" sz="2400" dirty="0" smtClean="0">
                <a:solidFill>
                  <a:prstClr val="black"/>
                </a:solidFill>
              </a:rPr>
              <a:t>:</a:t>
            </a:r>
          </a:p>
          <a:p>
            <a:pPr fontAlgn="auto">
              <a:spcAft>
                <a:spcPts val="0"/>
              </a:spcAft>
              <a:buClr>
                <a:srgbClr val="D34817"/>
              </a:buClr>
            </a:pPr>
            <a:endParaRPr lang="en-US" altLang="zh-CN" sz="2400" dirty="0" smtClean="0">
              <a:solidFill>
                <a:prstClr val="black"/>
              </a:solidFill>
            </a:endParaRPr>
          </a:p>
        </p:txBody>
      </p:sp>
      <p:sp>
        <p:nvSpPr>
          <p:cNvPr id="5" name="Rectangle 2"/>
          <p:cNvSpPr txBox="1">
            <a:spLocks noChangeArrowheads="1"/>
          </p:cNvSpPr>
          <p:nvPr/>
        </p:nvSpPr>
        <p:spPr>
          <a:xfrm>
            <a:off x="574675" y="188640"/>
            <a:ext cx="8001000" cy="9906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发浊音</a:t>
            </a:r>
            <a:r>
              <a:rPr lang="en-US" altLang="zh-CN" dirty="0" smtClean="0">
                <a:solidFill>
                  <a:srgbClr val="696464"/>
                </a:solidFill>
              </a:rPr>
              <a:t>(voiced) </a:t>
            </a:r>
            <a:r>
              <a:rPr lang="zh-CN" altLang="en-US" dirty="0" smtClean="0">
                <a:solidFill>
                  <a:srgbClr val="696464"/>
                </a:solidFill>
              </a:rPr>
              <a:t>声门波（</a:t>
            </a:r>
            <a:r>
              <a:rPr lang="zh-CN" altLang="en-US" dirty="0" smtClean="0">
                <a:solidFill>
                  <a:srgbClr val="FF0000"/>
                </a:solidFill>
              </a:rPr>
              <a:t>周期</a:t>
            </a:r>
            <a:r>
              <a:rPr lang="zh-CN" altLang="en-US" dirty="0" smtClean="0">
                <a:solidFill>
                  <a:srgbClr val="696464"/>
                </a:solidFill>
              </a:rPr>
              <a:t>）</a:t>
            </a:r>
          </a:p>
        </p:txBody>
      </p:sp>
      <p:graphicFrame>
        <p:nvGraphicFramePr>
          <p:cNvPr id="6" name="Object 3"/>
          <p:cNvGraphicFramePr>
            <a:graphicFrameLocks noChangeAspect="1"/>
          </p:cNvGraphicFramePr>
          <p:nvPr>
            <p:extLst/>
          </p:nvPr>
        </p:nvGraphicFramePr>
        <p:xfrm>
          <a:off x="2555776" y="2560191"/>
          <a:ext cx="3270250" cy="1012825"/>
        </p:xfrm>
        <a:graphic>
          <a:graphicData uri="http://schemas.openxmlformats.org/presentationml/2006/ole">
            <mc:AlternateContent xmlns:mc="http://schemas.openxmlformats.org/markup-compatibility/2006">
              <mc:Choice xmlns:v="urn:schemas-microsoft-com:vml" Requires="v">
                <p:oleObj spid="_x0000_s1040" name="公式" r:id="rId3" imgW="1435100" imgH="444500" progId="Equation.3">
                  <p:embed/>
                </p:oleObj>
              </mc:Choice>
              <mc:Fallback>
                <p:oleObj name="公式" r:id="rId3" imgW="14351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560191"/>
                        <a:ext cx="32702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
          <p:cNvGraphicFramePr>
            <a:graphicFrameLocks noChangeAspect="1"/>
          </p:cNvGraphicFramePr>
          <p:nvPr>
            <p:extLst/>
          </p:nvPr>
        </p:nvGraphicFramePr>
        <p:xfrm>
          <a:off x="467544" y="4859486"/>
          <a:ext cx="8208912" cy="1593850"/>
        </p:xfrm>
        <a:graphic>
          <a:graphicData uri="http://schemas.openxmlformats.org/presentationml/2006/ole">
            <mc:AlternateContent xmlns:mc="http://schemas.openxmlformats.org/markup-compatibility/2006">
              <mc:Choice xmlns:v="urn:schemas-microsoft-com:vml" Requires="v">
                <p:oleObj spid="_x0000_s1041" name="Equation" r:id="rId5" imgW="4889500" imgH="889000" progId="Equation.3">
                  <p:embed/>
                </p:oleObj>
              </mc:Choice>
              <mc:Fallback>
                <p:oleObj name="Equation" r:id="rId5" imgW="4889500" imgH="889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859486"/>
                        <a:ext cx="8208912" cy="15938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3711938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04" y="332060"/>
            <a:ext cx="7560839"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33008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语音产生的系统表示</a:t>
            </a:r>
          </a:p>
        </p:txBody>
      </p:sp>
      <p:sp>
        <p:nvSpPr>
          <p:cNvPr id="6" name="Rectangle 3"/>
          <p:cNvSpPr txBox="1">
            <a:spLocks noChangeArrowheads="1"/>
          </p:cNvSpPr>
          <p:nvPr/>
        </p:nvSpPr>
        <p:spPr>
          <a:xfrm>
            <a:off x="467544" y="1124744"/>
            <a:ext cx="8280920" cy="498728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buClr>
                <a:srgbClr val="D34817"/>
              </a:buClr>
            </a:pPr>
            <a:r>
              <a:rPr lang="zh-CN" altLang="en-US" sz="2400" dirty="0" smtClean="0">
                <a:solidFill>
                  <a:prstClr val="black"/>
                </a:solidFill>
              </a:rPr>
              <a:t>声道是一个系统，可用传递函数</a:t>
            </a:r>
            <a:r>
              <a:rPr lang="en-US" altLang="zh-CN" sz="2400" dirty="0" smtClean="0">
                <a:solidFill>
                  <a:prstClr val="black"/>
                </a:solidFill>
              </a:rPr>
              <a:t>H</a:t>
            </a:r>
            <a:r>
              <a:rPr lang="zh-CN" altLang="en-US" sz="2400" dirty="0" smtClean="0">
                <a:solidFill>
                  <a:prstClr val="black"/>
                </a:solidFill>
              </a:rPr>
              <a:t>表示</a:t>
            </a:r>
          </a:p>
          <a:p>
            <a:pPr fontAlgn="auto">
              <a:lnSpc>
                <a:spcPct val="150000"/>
              </a:lnSpc>
              <a:spcAft>
                <a:spcPts val="0"/>
              </a:spcAft>
              <a:buClr>
                <a:srgbClr val="D34817"/>
              </a:buClr>
            </a:pPr>
            <a:r>
              <a:rPr lang="zh-CN" altLang="en-US" sz="2400" dirty="0" smtClean="0">
                <a:solidFill>
                  <a:prstClr val="black"/>
                </a:solidFill>
              </a:rPr>
              <a:t>语音</a:t>
            </a:r>
            <a:r>
              <a:rPr lang="en-US" altLang="zh-CN" sz="2400" dirty="0" smtClean="0">
                <a:solidFill>
                  <a:prstClr val="black"/>
                </a:solidFill>
              </a:rPr>
              <a:t>: </a:t>
            </a:r>
            <a:r>
              <a:rPr lang="zh-CN" altLang="en-US" sz="2400" dirty="0" smtClean="0">
                <a:solidFill>
                  <a:prstClr val="black"/>
                </a:solidFill>
              </a:rPr>
              <a:t>声门波与声道传递函数的卷积</a:t>
            </a:r>
          </a:p>
          <a:p>
            <a:pPr algn="just" fontAlgn="auto">
              <a:lnSpc>
                <a:spcPct val="150000"/>
              </a:lnSpc>
              <a:spcAft>
                <a:spcPts val="0"/>
              </a:spcAft>
              <a:buClr>
                <a:srgbClr val="D34817"/>
              </a:buClr>
            </a:pPr>
            <a:r>
              <a:rPr lang="zh-CN" altLang="en-US" sz="2400" dirty="0" smtClean="0">
                <a:solidFill>
                  <a:prstClr val="black"/>
                </a:solidFill>
              </a:rPr>
              <a:t>声门波（输入）</a:t>
            </a:r>
            <a:r>
              <a:rPr lang="en-US" altLang="zh-CN" sz="2400" dirty="0" smtClean="0">
                <a:solidFill>
                  <a:prstClr val="black"/>
                </a:solidFill>
              </a:rPr>
              <a:t>: u[n]=g[n]*p(n)</a:t>
            </a:r>
          </a:p>
          <a:p>
            <a:pPr algn="just" fontAlgn="auto">
              <a:lnSpc>
                <a:spcPct val="150000"/>
              </a:lnSpc>
              <a:spcAft>
                <a:spcPts val="0"/>
              </a:spcAft>
              <a:buClr>
                <a:srgbClr val="D34817"/>
              </a:buClr>
            </a:pPr>
            <a:r>
              <a:rPr lang="zh-CN" altLang="en-US" sz="2400" dirty="0" smtClean="0">
                <a:solidFill>
                  <a:prstClr val="black"/>
                </a:solidFill>
              </a:rPr>
              <a:t>语音（输出）</a:t>
            </a:r>
            <a:r>
              <a:rPr lang="en-US" altLang="zh-CN" sz="2400" dirty="0" smtClean="0">
                <a:solidFill>
                  <a:prstClr val="black"/>
                </a:solidFill>
              </a:rPr>
              <a:t>: x[n]=h[n]*(g[n]*p[n])</a:t>
            </a:r>
          </a:p>
          <a:p>
            <a:pPr algn="just" fontAlgn="auto">
              <a:lnSpc>
                <a:spcPct val="150000"/>
              </a:lnSpc>
              <a:spcAft>
                <a:spcPts val="0"/>
              </a:spcAft>
              <a:buClr>
                <a:srgbClr val="D34817"/>
              </a:buClr>
            </a:pPr>
            <a:r>
              <a:rPr lang="zh-CN" altLang="en-US" sz="2400" dirty="0" smtClean="0">
                <a:solidFill>
                  <a:prstClr val="black"/>
                </a:solidFill>
              </a:rPr>
              <a:t>一段语音</a:t>
            </a:r>
            <a:r>
              <a:rPr lang="zh-CN" altLang="en-US" sz="2400" dirty="0">
                <a:solidFill>
                  <a:prstClr val="black"/>
                </a:solidFill>
              </a:rPr>
              <a:t>：</a:t>
            </a:r>
            <a:endParaRPr lang="en-US" altLang="zh-CN" sz="2400" dirty="0" smtClean="0">
              <a:solidFill>
                <a:prstClr val="black"/>
              </a:solidFill>
            </a:endParaRPr>
          </a:p>
          <a:p>
            <a:pPr algn="ctr" fontAlgn="auto">
              <a:lnSpc>
                <a:spcPct val="150000"/>
              </a:lnSpc>
              <a:spcAft>
                <a:spcPts val="0"/>
              </a:spcAft>
              <a:buClr>
                <a:srgbClr val="D34817"/>
              </a:buClr>
              <a:buFont typeface="Wingdings" pitchFamily="2" charset="2"/>
              <a:buNone/>
            </a:pPr>
            <a:r>
              <a:rPr lang="en-US" altLang="zh-CN" sz="2400" dirty="0" smtClean="0">
                <a:solidFill>
                  <a:prstClr val="black"/>
                </a:solidFill>
              </a:rPr>
              <a:t>	x[n,</a:t>
            </a:r>
            <a:r>
              <a:rPr lang="en-US" altLang="zh-CN" sz="2400" dirty="0" smtClean="0">
                <a:solidFill>
                  <a:prstClr val="black"/>
                </a:solidFill>
                <a:sym typeface="Symbol" pitchFamily="18" charset="2"/>
              </a:rPr>
              <a:t></a:t>
            </a:r>
            <a:r>
              <a:rPr lang="en-US" altLang="zh-CN" sz="2400" dirty="0" smtClean="0">
                <a:solidFill>
                  <a:prstClr val="black"/>
                </a:solidFill>
              </a:rPr>
              <a:t>]=w[n,</a:t>
            </a:r>
            <a:r>
              <a:rPr lang="en-US" altLang="zh-CN" sz="2400" dirty="0" smtClean="0">
                <a:solidFill>
                  <a:prstClr val="black"/>
                </a:solidFill>
                <a:sym typeface="Symbol" pitchFamily="18" charset="2"/>
              </a:rPr>
              <a:t></a:t>
            </a:r>
            <a:r>
              <a:rPr lang="en-US" altLang="zh-CN" sz="2400" dirty="0" smtClean="0">
                <a:solidFill>
                  <a:prstClr val="black"/>
                </a:solidFill>
              </a:rPr>
              <a:t>]{h[n]*(g[n]*p[n])}</a:t>
            </a:r>
          </a:p>
          <a:p>
            <a:pPr algn="ctr" fontAlgn="auto">
              <a:lnSpc>
                <a:spcPct val="150000"/>
              </a:lnSpc>
              <a:spcAft>
                <a:spcPts val="0"/>
              </a:spcAft>
              <a:buClr>
                <a:srgbClr val="D34817"/>
              </a:buClr>
              <a:buFont typeface="Wingdings" pitchFamily="2" charset="2"/>
              <a:buNone/>
            </a:pPr>
            <a:r>
              <a:rPr lang="en-US" altLang="zh-CN" sz="2400" dirty="0" smtClean="0">
                <a:solidFill>
                  <a:prstClr val="black"/>
                </a:solidFill>
              </a:rPr>
              <a:t>	X(</a:t>
            </a:r>
            <a:r>
              <a:rPr lang="en-US" altLang="zh-CN" sz="2400" dirty="0" smtClean="0">
                <a:solidFill>
                  <a:prstClr val="black"/>
                </a:solidFill>
                <a:sym typeface="Symbol" pitchFamily="18" charset="2"/>
              </a:rPr>
              <a:t></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dirty="0" smtClean="0">
                <a:solidFill>
                  <a:prstClr val="black"/>
                </a:solidFill>
              </a:rPr>
              <a:t>)=(1/P)W(</a:t>
            </a:r>
            <a:r>
              <a:rPr lang="en-US" altLang="zh-CN" sz="2400" dirty="0" smtClean="0">
                <a:solidFill>
                  <a:prstClr val="black"/>
                </a:solidFill>
                <a:sym typeface="Symbol" pitchFamily="18" charset="2"/>
              </a:rPr>
              <a:t></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dirty="0" smtClean="0">
                <a:solidFill>
                  <a:prstClr val="black"/>
                </a:solidFill>
              </a:rPr>
              <a:t>)*[H(</a:t>
            </a:r>
            <a:r>
              <a:rPr lang="en-US" altLang="zh-CN" sz="2400" dirty="0" smtClean="0">
                <a:solidFill>
                  <a:prstClr val="black"/>
                </a:solidFill>
                <a:sym typeface="Symbol" pitchFamily="18" charset="2"/>
              </a:rPr>
              <a:t></a:t>
            </a:r>
            <a:r>
              <a:rPr lang="en-US" altLang="zh-CN" sz="2400" dirty="0" smtClean="0">
                <a:solidFill>
                  <a:prstClr val="black"/>
                </a:solidFill>
              </a:rPr>
              <a:t>)G(</a:t>
            </a:r>
            <a:r>
              <a:rPr lang="en-US" altLang="zh-CN" sz="2400" dirty="0" smtClean="0">
                <a:solidFill>
                  <a:prstClr val="black"/>
                </a:solidFill>
                <a:sym typeface="Symbol" pitchFamily="18" charset="2"/>
              </a:rPr>
              <a:t></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baseline="-25000" dirty="0" smtClean="0">
                <a:solidFill>
                  <a:prstClr val="black"/>
                </a:solidFill>
                <a:sym typeface="Symbol" pitchFamily="18" charset="2"/>
              </a:rPr>
              <a:t>k</a:t>
            </a:r>
            <a:r>
              <a:rPr lang="en-US" altLang="zh-CN" sz="2400" dirty="0" smtClean="0">
                <a:solidFill>
                  <a:prstClr val="black"/>
                </a:solidFill>
              </a:rPr>
              <a:t>)]</a:t>
            </a:r>
          </a:p>
          <a:p>
            <a:pPr algn="ctr" fontAlgn="auto">
              <a:lnSpc>
                <a:spcPct val="150000"/>
              </a:lnSpc>
              <a:spcAft>
                <a:spcPts val="0"/>
              </a:spcAft>
              <a:buClr>
                <a:srgbClr val="D34817"/>
              </a:buClr>
              <a:buFont typeface="Wingdings" pitchFamily="2" charset="2"/>
              <a:buNone/>
            </a:pPr>
            <a:r>
              <a:rPr lang="en-US" altLang="zh-CN" sz="2400" dirty="0" smtClean="0">
                <a:solidFill>
                  <a:prstClr val="black"/>
                </a:solidFill>
              </a:rPr>
              <a:t>= (1/P)</a:t>
            </a:r>
            <a:r>
              <a:rPr lang="en-US" altLang="zh-CN" sz="2400" dirty="0" smtClean="0">
                <a:solidFill>
                  <a:prstClr val="black"/>
                </a:solidFill>
                <a:sym typeface="Symbol" pitchFamily="18" charset="2"/>
              </a:rPr>
              <a:t>H(</a:t>
            </a:r>
            <a:r>
              <a:rPr lang="en-US" altLang="zh-CN" sz="2400" baseline="-25000" dirty="0" smtClean="0">
                <a:solidFill>
                  <a:prstClr val="black"/>
                </a:solidFill>
                <a:sym typeface="Symbol" pitchFamily="18" charset="2"/>
              </a:rPr>
              <a:t>k</a:t>
            </a:r>
            <a:r>
              <a:rPr lang="en-US" altLang="zh-CN" sz="2400" dirty="0" smtClean="0">
                <a:solidFill>
                  <a:prstClr val="black"/>
                </a:solidFill>
                <a:sym typeface="Symbol" pitchFamily="18" charset="2"/>
              </a:rPr>
              <a:t>)G(</a:t>
            </a:r>
            <a:r>
              <a:rPr lang="en-US" altLang="zh-CN" sz="2400" baseline="-25000" dirty="0" smtClean="0">
                <a:solidFill>
                  <a:prstClr val="black"/>
                </a:solidFill>
                <a:sym typeface="Symbol" pitchFamily="18" charset="2"/>
              </a:rPr>
              <a:t>k</a:t>
            </a:r>
            <a:r>
              <a:rPr lang="en-US" altLang="zh-CN" sz="2400" dirty="0" smtClean="0">
                <a:solidFill>
                  <a:prstClr val="black"/>
                </a:solidFill>
                <a:sym typeface="Symbol" pitchFamily="18" charset="2"/>
              </a:rPr>
              <a:t>)W(</a:t>
            </a:r>
            <a:r>
              <a:rPr lang="en-US" altLang="zh-CN" sz="2400" dirty="0" smtClean="0">
                <a:solidFill>
                  <a:prstClr val="black"/>
                </a:solidFill>
              </a:rPr>
              <a:t>-</a:t>
            </a:r>
            <a:r>
              <a:rPr lang="en-US" altLang="zh-CN" sz="2400" dirty="0" smtClean="0">
                <a:solidFill>
                  <a:prstClr val="black"/>
                </a:solidFill>
                <a:sym typeface="Symbol" pitchFamily="18" charset="2"/>
              </a:rPr>
              <a:t></a:t>
            </a:r>
            <a:r>
              <a:rPr lang="en-US" altLang="zh-CN" sz="2400" baseline="-25000" dirty="0" smtClean="0">
                <a:solidFill>
                  <a:prstClr val="black"/>
                </a:solidFill>
                <a:sym typeface="Symbol" pitchFamily="18" charset="2"/>
              </a:rPr>
              <a:t>k</a:t>
            </a:r>
            <a:r>
              <a:rPr lang="en-US" altLang="zh-CN" sz="2400" dirty="0" smtClean="0">
                <a:solidFill>
                  <a:prstClr val="black"/>
                </a:solidFill>
                <a:sym typeface="Symbol" pitchFamily="18" charset="2"/>
              </a:rPr>
              <a:t>,)</a:t>
            </a:r>
          </a:p>
        </p:txBody>
      </p:sp>
    </p:spTree>
    <p:extLst>
      <p:ext uri="{BB962C8B-B14F-4D97-AF65-F5344CB8AC3E}">
        <p14:creationId xmlns:p14="http://schemas.microsoft.com/office/powerpoint/2010/main" val="6784146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smtClean="0"/>
              <a:t>语音链：从讲到听</a:t>
            </a:r>
            <a:endParaRPr lang="zh-CN" alt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1556792"/>
            <a:ext cx="8029575"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51720" y="6012577"/>
            <a:ext cx="595035"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讲</a:t>
            </a:r>
          </a:p>
        </p:txBody>
      </p:sp>
      <p:sp>
        <p:nvSpPr>
          <p:cNvPr id="11" name="TextBox 10"/>
          <p:cNvSpPr txBox="1"/>
          <p:nvPr/>
        </p:nvSpPr>
        <p:spPr>
          <a:xfrm>
            <a:off x="6425237" y="6012577"/>
            <a:ext cx="595035" cy="584775"/>
          </a:xfrm>
          <a:prstGeom prst="rect">
            <a:avLst/>
          </a:prstGeom>
          <a:noFill/>
        </p:spPr>
        <p:txBody>
          <a:bodyPr wrap="none" rtlCol="0">
            <a:spAutoFit/>
          </a:bodyPr>
          <a:lstStyle/>
          <a:p>
            <a:r>
              <a:rPr lang="zh-CN" altLang="en-US" sz="3200" dirty="0" smtClean="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听</a:t>
            </a:r>
            <a:endParaRPr lang="zh-CN" altLang="en-US" sz="3200"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8779975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02" y="555625"/>
            <a:ext cx="8892480"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32884" y="6093296"/>
            <a:ext cx="1082349" cy="307777"/>
          </a:xfrm>
          <a:prstGeom prst="rect">
            <a:avLst/>
          </a:prstGeom>
          <a:noFill/>
        </p:spPr>
        <p:txBody>
          <a:bodyPr wrap="none" rtlCol="0">
            <a:spAutoFit/>
          </a:bodyPr>
          <a:lstStyle/>
          <a:p>
            <a:r>
              <a:rPr lang="zh-CN" altLang="en-US" sz="1400" b="1" dirty="0" smtClean="0">
                <a:solidFill>
                  <a:srgbClr val="FF0000"/>
                </a:solidFill>
              </a:rPr>
              <a:t>（共振峰）</a:t>
            </a:r>
            <a:endParaRPr lang="zh-CN" altLang="en-US" sz="1400" b="1" dirty="0">
              <a:solidFill>
                <a:srgbClr val="FF0000"/>
              </a:solidFill>
            </a:endParaRPr>
          </a:p>
        </p:txBody>
      </p:sp>
    </p:spTree>
    <p:extLst>
      <p:ext uri="{BB962C8B-B14F-4D97-AF65-F5344CB8AC3E}">
        <p14:creationId xmlns:p14="http://schemas.microsoft.com/office/powerpoint/2010/main" val="68188545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16632"/>
            <a:ext cx="8534400" cy="792162"/>
          </a:xfrm>
        </p:spPr>
        <p:txBody>
          <a:bodyPr/>
          <a:lstStyle/>
          <a:p>
            <a:pPr algn="ctr"/>
            <a:r>
              <a:rPr lang="zh-CN" altLang="en-US" dirty="0"/>
              <a:t>内容提要</a:t>
            </a:r>
          </a:p>
        </p:txBody>
      </p:sp>
      <p:sp>
        <p:nvSpPr>
          <p:cNvPr id="3" name="内容占位符 2"/>
          <p:cNvSpPr>
            <a:spLocks noGrp="1"/>
          </p:cNvSpPr>
          <p:nvPr>
            <p:ph sz="quarter" idx="1"/>
          </p:nvPr>
        </p:nvSpPr>
        <p:spPr/>
        <p:txBody>
          <a:bodyPr>
            <a:normAutofit/>
          </a:bodyPr>
          <a:lstStyle/>
          <a:p>
            <a:pPr>
              <a:lnSpc>
                <a:spcPct val="200000"/>
              </a:lnSpc>
            </a:pPr>
            <a:r>
              <a:rPr lang="zh-CN" altLang="en-US" sz="3200" dirty="0"/>
              <a:t>发音器官与部位</a:t>
            </a:r>
            <a:endParaRPr lang="en-US" altLang="zh-CN" sz="3200" dirty="0"/>
          </a:p>
          <a:p>
            <a:pPr>
              <a:lnSpc>
                <a:spcPct val="200000"/>
              </a:lnSpc>
            </a:pPr>
            <a:r>
              <a:rPr lang="zh-CN" altLang="en-US" sz="3200" dirty="0"/>
              <a:t>语音</a:t>
            </a:r>
            <a:r>
              <a:rPr lang="zh-CN" altLang="en-US" sz="3200" dirty="0" smtClean="0"/>
              <a:t>产生与分类</a:t>
            </a:r>
            <a:endParaRPr lang="en-US" altLang="zh-CN" sz="3200" dirty="0" smtClean="0"/>
          </a:p>
          <a:p>
            <a:pPr>
              <a:lnSpc>
                <a:spcPct val="200000"/>
              </a:lnSpc>
            </a:pPr>
            <a:r>
              <a:rPr lang="zh-CN" altLang="en-US" sz="3200" b="1" dirty="0">
                <a:solidFill>
                  <a:srgbClr val="FF0000"/>
                </a:solidFill>
              </a:rPr>
              <a:t>语谱图及</a:t>
            </a:r>
            <a:r>
              <a:rPr lang="zh-CN" altLang="en-US" sz="3200" b="1" dirty="0" smtClean="0">
                <a:solidFill>
                  <a:srgbClr val="FF0000"/>
                </a:solidFill>
              </a:rPr>
              <a:t>音素</a:t>
            </a:r>
            <a:endParaRPr lang="en-US" altLang="zh-CN" sz="3200" b="1" dirty="0" smtClean="0">
              <a:solidFill>
                <a:srgbClr val="FF0000"/>
              </a:solidFill>
            </a:endParaRPr>
          </a:p>
          <a:p>
            <a:pPr>
              <a:lnSpc>
                <a:spcPct val="200000"/>
              </a:lnSpc>
            </a:pPr>
            <a:r>
              <a:rPr lang="zh-CN" altLang="en-US" sz="3200" dirty="0" smtClean="0"/>
              <a:t>语音</a:t>
            </a:r>
            <a:r>
              <a:rPr lang="zh-CN" altLang="en-US" sz="3200" dirty="0"/>
              <a:t>信号感知</a:t>
            </a:r>
          </a:p>
        </p:txBody>
      </p:sp>
    </p:spTree>
    <p:extLst>
      <p:ext uri="{BB962C8B-B14F-4D97-AF65-F5344CB8AC3E}">
        <p14:creationId xmlns:p14="http://schemas.microsoft.com/office/powerpoint/2010/main" val="79892080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210" y="2535535"/>
            <a:ext cx="5410687" cy="211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304800" y="116632"/>
            <a:ext cx="8534400" cy="792162"/>
          </a:xfrm>
        </p:spPr>
        <p:txBody>
          <a:bodyPr/>
          <a:lstStyle/>
          <a:p>
            <a:pPr algn="ctr"/>
            <a:r>
              <a:rPr lang="zh-CN" altLang="en-US" dirty="0" smtClean="0"/>
              <a:t>声音的频谱</a:t>
            </a:r>
            <a:endParaRPr lang="zh-CN" altLang="en-US" dirty="0"/>
          </a:p>
        </p:txBody>
      </p:sp>
      <p:sp>
        <p:nvSpPr>
          <p:cNvPr id="7" name="内容占位符 6"/>
          <p:cNvSpPr>
            <a:spLocks noGrp="1"/>
          </p:cNvSpPr>
          <p:nvPr>
            <p:ph sz="quarter" idx="1"/>
          </p:nvPr>
        </p:nvSpPr>
        <p:spPr>
          <a:xfrm>
            <a:off x="304800" y="1003176"/>
            <a:ext cx="8534400" cy="1633736"/>
          </a:xfrm>
        </p:spPr>
        <p:txBody>
          <a:bodyPr>
            <a:normAutofit/>
          </a:bodyPr>
          <a:lstStyle/>
          <a:p>
            <a:r>
              <a:rPr lang="zh-CN" altLang="en-US" sz="2400" dirty="0" smtClean="0"/>
              <a:t>对声音信号进行离散傅里叶变换（</a:t>
            </a:r>
            <a:r>
              <a:rPr lang="en-US" altLang="zh-CN" sz="2400" dirty="0" smtClean="0"/>
              <a:t>DFT</a:t>
            </a:r>
            <a:r>
              <a:rPr lang="zh-CN" altLang="en-US" sz="2400" dirty="0" smtClean="0"/>
              <a:t>）</a:t>
            </a:r>
            <a:endParaRPr lang="en-US" altLang="zh-CN" sz="2400" dirty="0" smtClean="0"/>
          </a:p>
          <a:p>
            <a:r>
              <a:rPr lang="zh-CN" altLang="en-US" sz="2400" dirty="0" smtClean="0"/>
              <a:t>人类对相位不敏感，只对频谱幅度敏感</a:t>
            </a:r>
            <a:endParaRPr lang="en-US" altLang="zh-CN" sz="2400" dirty="0" smtClean="0"/>
          </a:p>
          <a:p>
            <a:r>
              <a:rPr lang="zh-CN" altLang="en-US" sz="2400" dirty="0"/>
              <a:t>全局</a:t>
            </a:r>
            <a:r>
              <a:rPr lang="en-US" altLang="zh-CN" sz="2400" dirty="0" smtClean="0"/>
              <a:t>DFT</a:t>
            </a:r>
            <a:r>
              <a:rPr lang="zh-CN" altLang="en-US" sz="2400" dirty="0" smtClean="0"/>
              <a:t>无法反映语音信号频谱随时间变化的特性</a:t>
            </a:r>
            <a:endParaRPr lang="zh-CN" altLang="en-US" sz="2400" dirty="0"/>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48" y="4581128"/>
            <a:ext cx="4992216" cy="206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8059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34144"/>
            <a:ext cx="8001000" cy="9906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a:solidFill>
                  <a:srgbClr val="696464"/>
                </a:solidFill>
              </a:rPr>
              <a:t>语谱图</a:t>
            </a:r>
          </a:p>
        </p:txBody>
      </p:sp>
      <p:sp>
        <p:nvSpPr>
          <p:cNvPr id="6" name="Rectangle 3"/>
          <p:cNvSpPr txBox="1">
            <a:spLocks noChangeArrowheads="1"/>
          </p:cNvSpPr>
          <p:nvPr/>
        </p:nvSpPr>
        <p:spPr>
          <a:xfrm>
            <a:off x="323528" y="764704"/>
            <a:ext cx="8568952" cy="5904656"/>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buClr>
                <a:srgbClr val="D34817"/>
              </a:buClr>
            </a:pPr>
            <a:r>
              <a:rPr lang="zh-CN" altLang="en-US" sz="2400" dirty="0" smtClean="0">
                <a:solidFill>
                  <a:prstClr val="black"/>
                </a:solidFill>
              </a:rPr>
              <a:t>采用短时傅里叶变换（</a:t>
            </a:r>
            <a:r>
              <a:rPr lang="en-US" altLang="zh-CN" sz="2400" dirty="0" smtClean="0">
                <a:solidFill>
                  <a:prstClr val="black"/>
                </a:solidFill>
              </a:rPr>
              <a:t>STFT</a:t>
            </a:r>
            <a:r>
              <a:rPr lang="zh-CN" altLang="en-US" sz="2400" dirty="0" smtClean="0">
                <a:solidFill>
                  <a:prstClr val="black"/>
                </a:solidFill>
              </a:rPr>
              <a:t>）</a:t>
            </a:r>
            <a:r>
              <a:rPr lang="en-US" altLang="zh-CN" sz="2400" dirty="0" smtClean="0">
                <a:solidFill>
                  <a:prstClr val="black"/>
                </a:solidFill>
              </a:rPr>
              <a:t>, </a:t>
            </a:r>
            <a:r>
              <a:rPr lang="zh-CN" altLang="en-US" sz="2400" dirty="0" smtClean="0">
                <a:solidFill>
                  <a:prstClr val="black"/>
                </a:solidFill>
              </a:rPr>
              <a:t>对滑动窗口下的波形逐帧做离散傅里叶变换：</a:t>
            </a:r>
            <a:endParaRPr lang="en-US" altLang="zh-CN" sz="2400" dirty="0" smtClean="0">
              <a:solidFill>
                <a:prstClr val="black"/>
              </a:solidFill>
            </a:endParaRPr>
          </a:p>
          <a:p>
            <a:pPr lvl="1" fontAlgn="auto">
              <a:lnSpc>
                <a:spcPct val="150000"/>
              </a:lnSpc>
              <a:spcAft>
                <a:spcPts val="0"/>
              </a:spcAft>
              <a:buClr>
                <a:srgbClr val="9B2D1F"/>
              </a:buClr>
            </a:pPr>
            <a:r>
              <a:rPr lang="zh-CN" altLang="en-US" sz="2000" dirty="0" smtClean="0">
                <a:solidFill>
                  <a:prstClr val="black"/>
                </a:solidFill>
              </a:rPr>
              <a:t>滑动窗不需要每次移动一个样点，可以按照一定间隔移动</a:t>
            </a:r>
            <a:endParaRPr lang="en-US" altLang="zh-CN" sz="2000" dirty="0" smtClean="0">
              <a:solidFill>
                <a:prstClr val="black"/>
              </a:solidFill>
            </a:endParaRPr>
          </a:p>
          <a:p>
            <a:pPr lvl="1" fontAlgn="auto">
              <a:lnSpc>
                <a:spcPct val="150000"/>
              </a:lnSpc>
              <a:spcAft>
                <a:spcPts val="0"/>
              </a:spcAft>
              <a:buClr>
                <a:srgbClr val="9B2D1F"/>
              </a:buClr>
            </a:pPr>
            <a:r>
              <a:rPr lang="zh-CN" altLang="en-US" sz="2000" dirty="0" smtClean="0">
                <a:solidFill>
                  <a:prstClr val="black"/>
                </a:solidFill>
              </a:rPr>
              <a:t>加窗</a:t>
            </a:r>
            <a:r>
              <a:rPr lang="en-US" altLang="zh-CN" sz="2000" dirty="0" smtClean="0">
                <a:solidFill>
                  <a:prstClr val="black"/>
                </a:solidFill>
              </a:rPr>
              <a:t>(</a:t>
            </a:r>
            <a:r>
              <a:rPr lang="zh-CN" altLang="en-US" sz="2000" dirty="0" smtClean="0">
                <a:solidFill>
                  <a:prstClr val="black"/>
                </a:solidFill>
              </a:rPr>
              <a:t>汉明窗</a:t>
            </a:r>
            <a:r>
              <a:rPr lang="en-US" altLang="zh-CN" sz="2000" dirty="0" smtClean="0">
                <a:solidFill>
                  <a:prstClr val="black"/>
                </a:solidFill>
              </a:rPr>
              <a:t>)</a:t>
            </a:r>
            <a:r>
              <a:rPr lang="zh-CN" altLang="en-US" sz="2000" dirty="0" smtClean="0">
                <a:solidFill>
                  <a:prstClr val="black"/>
                </a:solidFill>
              </a:rPr>
              <a:t>：</a:t>
            </a:r>
            <a:r>
              <a:rPr lang="en-US" altLang="zh-CN" sz="2000" dirty="0" smtClean="0">
                <a:solidFill>
                  <a:prstClr val="black"/>
                </a:solidFill>
              </a:rPr>
              <a:t> w[n,</a:t>
            </a:r>
            <a:r>
              <a:rPr lang="en-US" altLang="zh-CN" sz="2000" dirty="0" smtClean="0">
                <a:solidFill>
                  <a:prstClr val="black"/>
                </a:solidFill>
                <a:sym typeface="Symbol" pitchFamily="18" charset="2"/>
              </a:rPr>
              <a:t></a:t>
            </a:r>
            <a:r>
              <a:rPr lang="en-US" altLang="zh-CN" sz="2000" dirty="0" smtClean="0">
                <a:solidFill>
                  <a:prstClr val="black"/>
                </a:solidFill>
              </a:rPr>
              <a:t>]=0.54-0.4cos[2</a:t>
            </a:r>
            <a:r>
              <a:rPr lang="en-US" altLang="zh-CN" sz="2000" dirty="0" smtClean="0">
                <a:solidFill>
                  <a:prstClr val="black"/>
                </a:solidFill>
                <a:sym typeface="Symbol" pitchFamily="18" charset="2"/>
              </a:rPr>
              <a:t>(n-)/(N-1)</a:t>
            </a:r>
            <a:r>
              <a:rPr lang="en-US" altLang="zh-CN" sz="2000" dirty="0" smtClean="0">
                <a:solidFill>
                  <a:prstClr val="black"/>
                </a:solidFill>
              </a:rPr>
              <a:t>]  0</a:t>
            </a:r>
            <a:r>
              <a:rPr lang="en-US" altLang="zh-CN" sz="2000" dirty="0" smtClean="0">
                <a:solidFill>
                  <a:prstClr val="black"/>
                </a:solidFill>
                <a:sym typeface="Symbol" pitchFamily="18" charset="2"/>
              </a:rPr>
              <a:t>nN-1</a:t>
            </a:r>
          </a:p>
          <a:p>
            <a:pPr fontAlgn="auto">
              <a:lnSpc>
                <a:spcPct val="150000"/>
              </a:lnSpc>
              <a:spcAft>
                <a:spcPts val="0"/>
              </a:spcAft>
              <a:buClr>
                <a:srgbClr val="D34817"/>
              </a:buClr>
            </a:pPr>
            <a:r>
              <a:rPr lang="zh-CN" altLang="en-US" sz="2400" dirty="0">
                <a:solidFill>
                  <a:prstClr val="black"/>
                </a:solidFill>
              </a:rPr>
              <a:t>待分析信号</a:t>
            </a:r>
            <a:r>
              <a:rPr lang="en-US" altLang="zh-CN" sz="2400" dirty="0">
                <a:solidFill>
                  <a:prstClr val="black"/>
                </a:solidFill>
              </a:rPr>
              <a:t>: x[n]</a:t>
            </a:r>
          </a:p>
          <a:p>
            <a:pPr lvl="1" fontAlgn="auto">
              <a:lnSpc>
                <a:spcPct val="150000"/>
              </a:lnSpc>
              <a:spcAft>
                <a:spcPts val="0"/>
              </a:spcAft>
              <a:buClr>
                <a:srgbClr val="9B2D1F"/>
              </a:buClr>
            </a:pPr>
            <a:r>
              <a:rPr lang="zh-CN" altLang="en-US" sz="2000" dirty="0">
                <a:solidFill>
                  <a:prstClr val="black"/>
                </a:solidFill>
              </a:rPr>
              <a:t>加窗后的信号</a:t>
            </a:r>
            <a:r>
              <a:rPr lang="en-US" altLang="zh-CN" sz="2000" dirty="0">
                <a:solidFill>
                  <a:prstClr val="black"/>
                </a:solidFill>
              </a:rPr>
              <a:t>: x[n,</a:t>
            </a:r>
            <a:r>
              <a:rPr lang="en-US" altLang="zh-CN" sz="2000" dirty="0">
                <a:solidFill>
                  <a:prstClr val="black"/>
                </a:solidFill>
                <a:sym typeface="Symbol" pitchFamily="18" charset="2"/>
              </a:rPr>
              <a:t></a:t>
            </a:r>
            <a:r>
              <a:rPr lang="en-US" altLang="zh-CN" sz="2000" dirty="0">
                <a:solidFill>
                  <a:prstClr val="black"/>
                </a:solidFill>
              </a:rPr>
              <a:t>]= w[n,</a:t>
            </a:r>
            <a:r>
              <a:rPr lang="en-US" altLang="zh-CN" sz="2000" dirty="0">
                <a:solidFill>
                  <a:prstClr val="black"/>
                </a:solidFill>
                <a:sym typeface="Symbol" pitchFamily="18" charset="2"/>
              </a:rPr>
              <a:t></a:t>
            </a:r>
            <a:r>
              <a:rPr lang="en-US" altLang="zh-CN" sz="2000" dirty="0">
                <a:solidFill>
                  <a:prstClr val="black"/>
                </a:solidFill>
              </a:rPr>
              <a:t>].x[n]</a:t>
            </a:r>
          </a:p>
          <a:p>
            <a:pPr lvl="1" fontAlgn="auto">
              <a:lnSpc>
                <a:spcPct val="150000"/>
              </a:lnSpc>
              <a:spcAft>
                <a:spcPts val="0"/>
              </a:spcAft>
              <a:buClr>
                <a:srgbClr val="9B2D1F"/>
              </a:buClr>
            </a:pPr>
            <a:r>
              <a:rPr lang="en-US" altLang="zh-CN" sz="2000" dirty="0">
                <a:solidFill>
                  <a:prstClr val="black"/>
                </a:solidFill>
              </a:rPr>
              <a:t>Fourier</a:t>
            </a:r>
            <a:r>
              <a:rPr lang="zh-CN" altLang="en-US" sz="2000" dirty="0">
                <a:solidFill>
                  <a:prstClr val="black"/>
                </a:solidFill>
              </a:rPr>
              <a:t>变换</a:t>
            </a:r>
            <a:r>
              <a:rPr lang="en-US" altLang="zh-CN" sz="2000" dirty="0">
                <a:solidFill>
                  <a:prstClr val="black"/>
                </a:solidFill>
              </a:rPr>
              <a:t>: X(</a:t>
            </a:r>
            <a:r>
              <a:rPr lang="en-US" altLang="zh-CN" sz="2000" dirty="0">
                <a:solidFill>
                  <a:prstClr val="black"/>
                </a:solidFill>
                <a:sym typeface="Symbol" pitchFamily="18" charset="2"/>
              </a:rPr>
              <a:t>,</a:t>
            </a:r>
            <a:r>
              <a:rPr lang="en-US" altLang="zh-CN" sz="2000" dirty="0" smtClean="0">
                <a:solidFill>
                  <a:prstClr val="black"/>
                </a:solidFill>
              </a:rPr>
              <a:t>)= </a:t>
            </a:r>
            <a:r>
              <a:rPr lang="en-US" altLang="zh-CN" sz="2000" dirty="0" smtClean="0">
                <a:solidFill>
                  <a:prstClr val="black"/>
                </a:solidFill>
                <a:sym typeface="Symbol" pitchFamily="18" charset="2"/>
              </a:rPr>
              <a:t></a:t>
            </a:r>
            <a:r>
              <a:rPr lang="en-US" altLang="zh-CN" sz="2000" dirty="0">
                <a:solidFill>
                  <a:prstClr val="black"/>
                </a:solidFill>
              </a:rPr>
              <a:t>x[n,</a:t>
            </a:r>
            <a:r>
              <a:rPr lang="en-US" altLang="zh-CN" sz="2000" dirty="0">
                <a:solidFill>
                  <a:prstClr val="black"/>
                </a:solidFill>
                <a:sym typeface="Symbol" pitchFamily="18" charset="2"/>
              </a:rPr>
              <a:t></a:t>
            </a:r>
            <a:r>
              <a:rPr lang="en-US" altLang="zh-CN" sz="2000" dirty="0">
                <a:solidFill>
                  <a:prstClr val="black"/>
                </a:solidFill>
              </a:rPr>
              <a:t>]</a:t>
            </a:r>
            <a:r>
              <a:rPr lang="en-US" altLang="zh-CN" sz="2000" dirty="0" err="1">
                <a:solidFill>
                  <a:prstClr val="black"/>
                </a:solidFill>
              </a:rPr>
              <a:t>exp</a:t>
            </a:r>
            <a:r>
              <a:rPr lang="en-US" altLang="zh-CN" sz="2000" dirty="0">
                <a:solidFill>
                  <a:prstClr val="black"/>
                </a:solidFill>
              </a:rPr>
              <a:t>[-</a:t>
            </a:r>
            <a:r>
              <a:rPr lang="en-US" altLang="zh-CN" sz="2000" dirty="0" err="1">
                <a:solidFill>
                  <a:prstClr val="black"/>
                </a:solidFill>
              </a:rPr>
              <a:t>j</a:t>
            </a:r>
            <a:r>
              <a:rPr lang="en-US" altLang="zh-CN" sz="2000" dirty="0" err="1">
                <a:solidFill>
                  <a:prstClr val="black"/>
                </a:solidFill>
                <a:sym typeface="Symbol" pitchFamily="18" charset="2"/>
              </a:rPr>
              <a:t></a:t>
            </a:r>
            <a:r>
              <a:rPr lang="en-US" altLang="zh-CN" sz="2000" dirty="0" err="1">
                <a:solidFill>
                  <a:prstClr val="black"/>
                </a:solidFill>
              </a:rPr>
              <a:t>n</a:t>
            </a:r>
            <a:r>
              <a:rPr lang="en-US" altLang="zh-CN" sz="2000" dirty="0" smtClean="0">
                <a:solidFill>
                  <a:prstClr val="black"/>
                </a:solidFill>
              </a:rPr>
              <a:t>]</a:t>
            </a:r>
          </a:p>
          <a:p>
            <a:pPr fontAlgn="auto">
              <a:lnSpc>
                <a:spcPct val="150000"/>
              </a:lnSpc>
              <a:spcAft>
                <a:spcPts val="0"/>
              </a:spcAft>
              <a:buClr>
                <a:srgbClr val="D34817"/>
              </a:buClr>
            </a:pPr>
            <a:r>
              <a:rPr lang="en-US" altLang="zh-CN" sz="2400" dirty="0">
                <a:solidFill>
                  <a:prstClr val="black"/>
                </a:solidFill>
              </a:rPr>
              <a:t>x</a:t>
            </a:r>
            <a:r>
              <a:rPr lang="en-US" altLang="zh-CN" sz="2400" dirty="0" smtClean="0">
                <a:solidFill>
                  <a:prstClr val="black"/>
                </a:solidFill>
              </a:rPr>
              <a:t>[n]</a:t>
            </a:r>
            <a:r>
              <a:rPr lang="zh-CN" altLang="en-US" sz="2400" dirty="0" smtClean="0">
                <a:solidFill>
                  <a:prstClr val="black"/>
                </a:solidFill>
              </a:rPr>
              <a:t>的语</a:t>
            </a:r>
            <a:r>
              <a:rPr lang="zh-CN" altLang="en-US" sz="2400" dirty="0">
                <a:solidFill>
                  <a:prstClr val="black"/>
                </a:solidFill>
              </a:rPr>
              <a:t>谱图：</a:t>
            </a:r>
            <a:r>
              <a:rPr lang="en-US" altLang="zh-CN" sz="2400" dirty="0">
                <a:solidFill>
                  <a:prstClr val="black"/>
                </a:solidFill>
              </a:rPr>
              <a:t>S(</a:t>
            </a:r>
            <a:r>
              <a:rPr lang="en-US" altLang="zh-CN" sz="2400" dirty="0">
                <a:solidFill>
                  <a:prstClr val="black"/>
                </a:solidFill>
                <a:sym typeface="Symbol" pitchFamily="18" charset="2"/>
              </a:rPr>
              <a:t>,</a:t>
            </a:r>
            <a:r>
              <a:rPr lang="en-US" altLang="zh-CN" sz="2400" dirty="0">
                <a:solidFill>
                  <a:prstClr val="black"/>
                </a:solidFill>
              </a:rPr>
              <a:t>)=|X(</a:t>
            </a:r>
            <a:r>
              <a:rPr lang="en-US" altLang="zh-CN" sz="2400" dirty="0">
                <a:solidFill>
                  <a:prstClr val="black"/>
                </a:solidFill>
                <a:sym typeface="Symbol" pitchFamily="18" charset="2"/>
              </a:rPr>
              <a:t>,</a:t>
            </a:r>
            <a:r>
              <a:rPr lang="en-US" altLang="zh-CN" sz="2400" dirty="0">
                <a:solidFill>
                  <a:prstClr val="black"/>
                </a:solidFill>
              </a:rPr>
              <a:t>)|</a:t>
            </a:r>
            <a:r>
              <a:rPr lang="en-US" altLang="zh-CN" sz="2400" baseline="30000" dirty="0" smtClean="0">
                <a:solidFill>
                  <a:prstClr val="black"/>
                </a:solidFill>
              </a:rPr>
              <a:t>2</a:t>
            </a:r>
          </a:p>
          <a:p>
            <a:pPr lvl="1" fontAlgn="auto">
              <a:lnSpc>
                <a:spcPct val="150000"/>
              </a:lnSpc>
              <a:spcAft>
                <a:spcPts val="0"/>
              </a:spcAft>
              <a:buClr>
                <a:srgbClr val="9B2D1F"/>
              </a:buClr>
            </a:pPr>
            <a:r>
              <a:rPr lang="en-US" altLang="zh-CN" sz="3200" baseline="30000" dirty="0" smtClean="0">
                <a:solidFill>
                  <a:prstClr val="black"/>
                </a:solidFill>
              </a:rPr>
              <a:t>X</a:t>
            </a:r>
            <a:r>
              <a:rPr lang="en-US" altLang="zh-CN" sz="3200" baseline="30000" dirty="0">
                <a:solidFill>
                  <a:prstClr val="black"/>
                </a:solidFill>
              </a:rPr>
              <a:t>(</a:t>
            </a:r>
            <a:r>
              <a:rPr lang="en-US" altLang="zh-CN" sz="3200" baseline="30000" dirty="0">
                <a:solidFill>
                  <a:prstClr val="black"/>
                </a:solidFill>
                <a:sym typeface="Symbol" pitchFamily="18" charset="2"/>
              </a:rPr>
              <a:t>,</a:t>
            </a:r>
            <a:r>
              <a:rPr lang="en-US" altLang="zh-CN" sz="3200" baseline="30000" dirty="0">
                <a:solidFill>
                  <a:prstClr val="black"/>
                </a:solidFill>
              </a:rPr>
              <a:t>)</a:t>
            </a:r>
            <a:r>
              <a:rPr lang="zh-CN" altLang="en-US" sz="3200" baseline="30000" dirty="0">
                <a:solidFill>
                  <a:prstClr val="black"/>
                </a:solidFill>
              </a:rPr>
              <a:t>：长度为</a:t>
            </a:r>
            <a:r>
              <a:rPr lang="en-US" altLang="zh-CN" sz="3200" baseline="30000" dirty="0">
                <a:solidFill>
                  <a:prstClr val="black"/>
                </a:solidFill>
              </a:rPr>
              <a:t>2N+1</a:t>
            </a:r>
            <a:r>
              <a:rPr lang="zh-CN" altLang="en-US" sz="3200" baseline="30000" dirty="0">
                <a:solidFill>
                  <a:prstClr val="black"/>
                </a:solidFill>
              </a:rPr>
              <a:t>的窗函数</a:t>
            </a:r>
            <a:endParaRPr lang="en-US" altLang="zh-CN" sz="3200" baseline="30000" dirty="0">
              <a:solidFill>
                <a:prstClr val="black"/>
              </a:solidFill>
            </a:endParaRPr>
          </a:p>
          <a:p>
            <a:pPr lvl="1" fontAlgn="auto">
              <a:lnSpc>
                <a:spcPct val="150000"/>
              </a:lnSpc>
              <a:spcAft>
                <a:spcPts val="0"/>
              </a:spcAft>
              <a:buClr>
                <a:srgbClr val="9B2D1F"/>
              </a:buClr>
            </a:pPr>
            <a:r>
              <a:rPr lang="zh-CN" altLang="en-US" sz="3200" baseline="30000" dirty="0" smtClean="0">
                <a:solidFill>
                  <a:prstClr val="black"/>
                </a:solidFill>
              </a:rPr>
              <a:t>语</a:t>
            </a:r>
            <a:r>
              <a:rPr lang="zh-CN" altLang="en-US" sz="3200" baseline="30000" dirty="0">
                <a:solidFill>
                  <a:prstClr val="black"/>
                </a:solidFill>
              </a:rPr>
              <a:t>谱图是</a:t>
            </a:r>
            <a:r>
              <a:rPr lang="en-US" altLang="zh-CN" sz="3200" baseline="30000" dirty="0">
                <a:solidFill>
                  <a:prstClr val="black"/>
                </a:solidFill>
              </a:rPr>
              <a:t>2</a:t>
            </a:r>
            <a:r>
              <a:rPr lang="zh-CN" altLang="en-US" sz="3200" baseline="30000" dirty="0">
                <a:solidFill>
                  <a:prstClr val="black"/>
                </a:solidFill>
              </a:rPr>
              <a:t>维的：频率</a:t>
            </a:r>
            <a:r>
              <a:rPr lang="en-US" altLang="zh-CN" sz="3200" baseline="30000" dirty="0">
                <a:solidFill>
                  <a:prstClr val="black"/>
                </a:solidFill>
                <a:latin typeface="Calibri"/>
              </a:rPr>
              <a:t>ω</a:t>
            </a:r>
            <a:r>
              <a:rPr lang="zh-CN" altLang="en-US" sz="3200" baseline="30000" dirty="0">
                <a:solidFill>
                  <a:prstClr val="black"/>
                </a:solidFill>
                <a:latin typeface="Calibri"/>
              </a:rPr>
              <a:t>、时间</a:t>
            </a:r>
            <a:r>
              <a:rPr lang="el-GR" altLang="zh-CN" sz="3200" baseline="30000" dirty="0" smtClean="0">
                <a:solidFill>
                  <a:prstClr val="black"/>
                </a:solidFill>
                <a:latin typeface="Calibri"/>
              </a:rPr>
              <a:t>τ</a:t>
            </a:r>
            <a:endParaRPr lang="en-US" altLang="zh-CN" sz="3200" baseline="30000" dirty="0" smtClean="0">
              <a:solidFill>
                <a:prstClr val="black"/>
              </a:solidFill>
            </a:endParaRPr>
          </a:p>
          <a:p>
            <a:pPr fontAlgn="auto">
              <a:lnSpc>
                <a:spcPct val="150000"/>
              </a:lnSpc>
              <a:spcAft>
                <a:spcPts val="0"/>
              </a:spcAft>
              <a:buClr>
                <a:srgbClr val="D34817"/>
              </a:buClr>
            </a:pPr>
            <a:endParaRPr lang="en-US" altLang="zh-CN" sz="2400" dirty="0" smtClean="0">
              <a:solidFill>
                <a:prstClr val="black"/>
              </a:solidFill>
            </a:endParaRPr>
          </a:p>
          <a:p>
            <a:pPr fontAlgn="auto">
              <a:lnSpc>
                <a:spcPct val="150000"/>
              </a:lnSpc>
              <a:spcAft>
                <a:spcPts val="0"/>
              </a:spcAft>
              <a:buClr>
                <a:srgbClr val="D34817"/>
              </a:buClr>
              <a:buFont typeface="Wingdings" pitchFamily="2" charset="2"/>
              <a:buNone/>
            </a:pPr>
            <a:endParaRPr lang="en-US" altLang="zh-CN" sz="2400" dirty="0" smtClean="0">
              <a:solidFill>
                <a:prstClr val="black"/>
              </a:solidFill>
              <a:sym typeface="Symbol" pitchFamily="18" charset="2"/>
            </a:endParaRPr>
          </a:p>
        </p:txBody>
      </p:sp>
    </p:spTree>
    <p:extLst>
      <p:ext uri="{BB962C8B-B14F-4D97-AF65-F5344CB8AC3E}">
        <p14:creationId xmlns:p14="http://schemas.microsoft.com/office/powerpoint/2010/main" val="118203996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75940"/>
            <a:ext cx="7704856" cy="62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399490" y="2276872"/>
            <a:ext cx="2492990" cy="951735"/>
          </a:xfrm>
          <a:prstGeom prst="rect">
            <a:avLst/>
          </a:prstGeom>
          <a:noFill/>
        </p:spPr>
        <p:txBody>
          <a:bodyPr wrap="none" rtlCol="0">
            <a:spAutoFit/>
          </a:bodyPr>
          <a:lstStyle/>
          <a:p>
            <a:pPr>
              <a:lnSpc>
                <a:spcPct val="150000"/>
              </a:lnSpc>
            </a:pPr>
            <a:r>
              <a:rPr lang="zh-CN" altLang="en-US" sz="2000" b="1" dirty="0" smtClean="0">
                <a:solidFill>
                  <a:srgbClr val="FF0000"/>
                </a:solidFill>
              </a:rPr>
              <a:t>不同宽度的观察窗口</a:t>
            </a:r>
            <a:endParaRPr lang="en-US" altLang="zh-CN" sz="2000" b="1" dirty="0" smtClean="0">
              <a:solidFill>
                <a:srgbClr val="FF0000"/>
              </a:solidFill>
            </a:endParaRPr>
          </a:p>
          <a:p>
            <a:pPr>
              <a:lnSpc>
                <a:spcPct val="150000"/>
              </a:lnSpc>
            </a:pPr>
            <a:r>
              <a:rPr lang="zh-CN" altLang="en-US" sz="2000" b="1" dirty="0">
                <a:solidFill>
                  <a:srgbClr val="FF0000"/>
                </a:solidFill>
              </a:rPr>
              <a:t>看到不同</a:t>
            </a:r>
            <a:r>
              <a:rPr lang="zh-CN" altLang="en-US" sz="2000" b="1" dirty="0" smtClean="0">
                <a:solidFill>
                  <a:srgbClr val="FF0000"/>
                </a:solidFill>
              </a:rPr>
              <a:t>的结果</a:t>
            </a:r>
            <a:endParaRPr lang="zh-CN" altLang="en-US" sz="2000" b="1" dirty="0">
              <a:solidFill>
                <a:srgbClr val="FF0000"/>
              </a:solidFill>
            </a:endParaRPr>
          </a:p>
        </p:txBody>
      </p:sp>
    </p:spTree>
    <p:extLst>
      <p:ext uri="{BB962C8B-B14F-4D97-AF65-F5344CB8AC3E}">
        <p14:creationId xmlns:p14="http://schemas.microsoft.com/office/powerpoint/2010/main" val="402571634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浊音的宽带和窄带语谱图</a:t>
            </a:r>
          </a:p>
        </p:txBody>
      </p:sp>
      <p:sp>
        <p:nvSpPr>
          <p:cNvPr id="6" name="Rectangle 3"/>
          <p:cNvSpPr txBox="1">
            <a:spLocks noChangeArrowheads="1"/>
          </p:cNvSpPr>
          <p:nvPr/>
        </p:nvSpPr>
        <p:spPr>
          <a:xfrm>
            <a:off x="566738" y="1124744"/>
            <a:ext cx="8001000" cy="5400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buClr>
                <a:srgbClr val="D34817"/>
              </a:buClr>
            </a:pPr>
            <a:r>
              <a:rPr lang="zh-CN" altLang="en-US" sz="2400" dirty="0" smtClean="0">
                <a:solidFill>
                  <a:prstClr val="black"/>
                </a:solidFill>
              </a:rPr>
              <a:t>窄带：长窗</a:t>
            </a:r>
            <a:r>
              <a:rPr lang="en-US" altLang="zh-CN" sz="2400" dirty="0" smtClean="0">
                <a:solidFill>
                  <a:prstClr val="black"/>
                </a:solidFill>
              </a:rPr>
              <a:t>——</a:t>
            </a:r>
            <a:r>
              <a:rPr lang="zh-CN" altLang="en-US" sz="2400" dirty="0" smtClean="0">
                <a:solidFill>
                  <a:prstClr val="black"/>
                </a:solidFill>
              </a:rPr>
              <a:t>至少两个基音周期</a:t>
            </a:r>
          </a:p>
          <a:p>
            <a:pPr lvl="1" fontAlgn="auto">
              <a:lnSpc>
                <a:spcPct val="150000"/>
              </a:lnSpc>
              <a:spcAft>
                <a:spcPts val="0"/>
              </a:spcAft>
              <a:buClr>
                <a:srgbClr val="9B2D1F"/>
              </a:buClr>
            </a:pPr>
            <a:r>
              <a:rPr lang="zh-CN" altLang="en-US" dirty="0" smtClean="0">
                <a:solidFill>
                  <a:prstClr val="black"/>
                </a:solidFill>
              </a:rPr>
              <a:t>频率分辨率：</a:t>
            </a:r>
            <a:r>
              <a:rPr lang="en-US" altLang="zh-CN" dirty="0" smtClean="0">
                <a:solidFill>
                  <a:prstClr val="black"/>
                </a:solidFill>
              </a:rPr>
              <a:t>50Hz </a:t>
            </a:r>
            <a:r>
              <a:rPr lang="zh-CN" altLang="en-US" dirty="0" smtClean="0">
                <a:solidFill>
                  <a:prstClr val="black"/>
                </a:solidFill>
              </a:rPr>
              <a:t>～ </a:t>
            </a:r>
            <a:r>
              <a:rPr lang="en-US" altLang="zh-CN" dirty="0" smtClean="0">
                <a:solidFill>
                  <a:prstClr val="black"/>
                </a:solidFill>
              </a:rPr>
              <a:t>100Hz</a:t>
            </a:r>
          </a:p>
          <a:p>
            <a:pPr lvl="1" fontAlgn="auto">
              <a:lnSpc>
                <a:spcPct val="150000"/>
              </a:lnSpc>
              <a:spcAft>
                <a:spcPts val="0"/>
              </a:spcAft>
              <a:buClr>
                <a:srgbClr val="9B2D1F"/>
              </a:buClr>
            </a:pPr>
            <a:r>
              <a:rPr lang="zh-CN" altLang="en-US" dirty="0" smtClean="0">
                <a:solidFill>
                  <a:prstClr val="black"/>
                </a:solidFill>
              </a:rPr>
              <a:t>时间分辨率：</a:t>
            </a:r>
            <a:r>
              <a:rPr lang="en-US" altLang="zh-CN" dirty="0" smtClean="0">
                <a:solidFill>
                  <a:prstClr val="black"/>
                </a:solidFill>
              </a:rPr>
              <a:t>5ms </a:t>
            </a:r>
            <a:r>
              <a:rPr lang="zh-CN" altLang="en-US" dirty="0" smtClean="0">
                <a:solidFill>
                  <a:prstClr val="black"/>
                </a:solidFill>
              </a:rPr>
              <a:t>～ </a:t>
            </a:r>
            <a:r>
              <a:rPr lang="en-US" altLang="zh-CN" dirty="0" smtClean="0">
                <a:solidFill>
                  <a:prstClr val="black"/>
                </a:solidFill>
              </a:rPr>
              <a:t>10ms</a:t>
            </a:r>
          </a:p>
          <a:p>
            <a:pPr lvl="1" fontAlgn="auto">
              <a:lnSpc>
                <a:spcPct val="150000"/>
              </a:lnSpc>
              <a:spcAft>
                <a:spcPts val="0"/>
              </a:spcAft>
              <a:buClr>
                <a:srgbClr val="9B2D1F"/>
              </a:buClr>
            </a:pPr>
            <a:r>
              <a:rPr lang="zh-CN" altLang="en-US" dirty="0" smtClean="0">
                <a:solidFill>
                  <a:prstClr val="black"/>
                </a:solidFill>
              </a:rPr>
              <a:t>长窗特点：可得到谐波谱线，谱线宽度由窗长度决定，谱线高度由</a:t>
            </a:r>
            <a:r>
              <a:rPr lang="en-US" altLang="zh-CN" dirty="0" smtClean="0">
                <a:solidFill>
                  <a:prstClr val="black"/>
                </a:solidFill>
                <a:sym typeface="Symbol" pitchFamily="18" charset="2"/>
              </a:rPr>
              <a:t>H</a:t>
            </a:r>
            <a:r>
              <a:rPr lang="en-US" altLang="zh-CN" baseline="-25000" dirty="0" smtClean="0">
                <a:solidFill>
                  <a:prstClr val="black"/>
                </a:solidFill>
              </a:rPr>
              <a:t>0</a:t>
            </a:r>
            <a:r>
              <a:rPr lang="en-US" altLang="zh-CN" dirty="0" smtClean="0">
                <a:solidFill>
                  <a:prstClr val="black"/>
                </a:solidFill>
                <a:sym typeface="Symbol" pitchFamily="18" charset="2"/>
              </a:rPr>
              <a:t>(</a:t>
            </a:r>
            <a:r>
              <a:rPr lang="en-US" altLang="zh-CN" baseline="-25000" dirty="0" smtClean="0">
                <a:solidFill>
                  <a:prstClr val="black"/>
                </a:solidFill>
                <a:sym typeface="Symbol" pitchFamily="18" charset="2"/>
              </a:rPr>
              <a:t>k</a:t>
            </a:r>
            <a:r>
              <a:rPr lang="en-US" altLang="zh-CN" dirty="0" smtClean="0">
                <a:solidFill>
                  <a:prstClr val="black"/>
                </a:solidFill>
                <a:sym typeface="Symbol" pitchFamily="18" charset="2"/>
              </a:rPr>
              <a:t>)=H(</a:t>
            </a:r>
            <a:r>
              <a:rPr lang="en-US" altLang="zh-CN" baseline="-25000" dirty="0" smtClean="0">
                <a:solidFill>
                  <a:prstClr val="black"/>
                </a:solidFill>
                <a:sym typeface="Symbol" pitchFamily="18" charset="2"/>
              </a:rPr>
              <a:t>k</a:t>
            </a:r>
            <a:r>
              <a:rPr lang="en-US" altLang="zh-CN" dirty="0" smtClean="0">
                <a:solidFill>
                  <a:prstClr val="black"/>
                </a:solidFill>
                <a:sym typeface="Symbol" pitchFamily="18" charset="2"/>
              </a:rPr>
              <a:t>)G(</a:t>
            </a:r>
            <a:r>
              <a:rPr lang="en-US" altLang="zh-CN" baseline="-25000" dirty="0" smtClean="0">
                <a:solidFill>
                  <a:prstClr val="black"/>
                </a:solidFill>
                <a:sym typeface="Symbol" pitchFamily="18" charset="2"/>
              </a:rPr>
              <a:t>k</a:t>
            </a:r>
            <a:r>
              <a:rPr lang="en-US" altLang="zh-CN" dirty="0" smtClean="0">
                <a:solidFill>
                  <a:prstClr val="black"/>
                </a:solidFill>
                <a:sym typeface="Symbol" pitchFamily="18" charset="2"/>
              </a:rPr>
              <a:t>)</a:t>
            </a:r>
            <a:r>
              <a:rPr lang="zh-CN" altLang="en-US" dirty="0" smtClean="0">
                <a:solidFill>
                  <a:prstClr val="black"/>
                </a:solidFill>
                <a:sym typeface="Symbol" pitchFamily="18" charset="2"/>
              </a:rPr>
              <a:t>决定</a:t>
            </a:r>
          </a:p>
          <a:p>
            <a:pPr fontAlgn="auto">
              <a:lnSpc>
                <a:spcPct val="150000"/>
              </a:lnSpc>
              <a:spcAft>
                <a:spcPts val="0"/>
              </a:spcAft>
              <a:buClr>
                <a:srgbClr val="D34817"/>
              </a:buClr>
            </a:pPr>
            <a:r>
              <a:rPr lang="zh-CN" altLang="en-US" sz="2400" dirty="0" smtClean="0">
                <a:solidFill>
                  <a:prstClr val="black"/>
                </a:solidFill>
                <a:sym typeface="Symbol" pitchFamily="18" charset="2"/>
              </a:rPr>
              <a:t>宽带：短窗</a:t>
            </a:r>
            <a:r>
              <a:rPr lang="en-US" altLang="zh-CN" sz="2400" dirty="0" smtClean="0">
                <a:solidFill>
                  <a:prstClr val="black"/>
                </a:solidFill>
                <a:sym typeface="Symbol" pitchFamily="18" charset="2"/>
              </a:rPr>
              <a:t>——</a:t>
            </a:r>
            <a:r>
              <a:rPr lang="zh-CN" altLang="en-US" sz="2400" dirty="0" smtClean="0">
                <a:solidFill>
                  <a:prstClr val="black"/>
                </a:solidFill>
                <a:sym typeface="Symbol" pitchFamily="18" charset="2"/>
              </a:rPr>
              <a:t>小于一个基音周期</a:t>
            </a:r>
            <a:endParaRPr lang="en-US" altLang="zh-CN" sz="2400" dirty="0" smtClean="0">
              <a:solidFill>
                <a:prstClr val="black"/>
              </a:solidFill>
              <a:sym typeface="Symbol" pitchFamily="18" charset="2"/>
            </a:endParaRPr>
          </a:p>
          <a:p>
            <a:pPr lvl="1" fontAlgn="auto">
              <a:lnSpc>
                <a:spcPct val="150000"/>
              </a:lnSpc>
              <a:spcAft>
                <a:spcPts val="0"/>
              </a:spcAft>
              <a:buClr>
                <a:srgbClr val="9B2D1F"/>
              </a:buClr>
            </a:pPr>
            <a:r>
              <a:rPr lang="zh-CN" altLang="en-US" dirty="0" smtClean="0">
                <a:solidFill>
                  <a:prstClr val="black"/>
                </a:solidFill>
                <a:sym typeface="Symbol" pitchFamily="18" charset="2"/>
              </a:rPr>
              <a:t>频率分辨率：</a:t>
            </a:r>
            <a:r>
              <a:rPr lang="en-US" altLang="zh-CN" dirty="0" smtClean="0">
                <a:solidFill>
                  <a:prstClr val="black"/>
                </a:solidFill>
                <a:sym typeface="Symbol" pitchFamily="18" charset="2"/>
              </a:rPr>
              <a:t>300Hz </a:t>
            </a:r>
            <a:r>
              <a:rPr lang="zh-CN" altLang="en-US" dirty="0" smtClean="0">
                <a:solidFill>
                  <a:prstClr val="black"/>
                </a:solidFill>
              </a:rPr>
              <a:t>～ </a:t>
            </a:r>
            <a:r>
              <a:rPr lang="en-US" altLang="zh-CN" dirty="0" smtClean="0">
                <a:solidFill>
                  <a:prstClr val="black"/>
                </a:solidFill>
              </a:rPr>
              <a:t>400Hz</a:t>
            </a:r>
          </a:p>
          <a:p>
            <a:pPr lvl="1" fontAlgn="auto">
              <a:lnSpc>
                <a:spcPct val="150000"/>
              </a:lnSpc>
              <a:spcAft>
                <a:spcPts val="0"/>
              </a:spcAft>
              <a:buClr>
                <a:srgbClr val="9B2D1F"/>
              </a:buClr>
            </a:pPr>
            <a:r>
              <a:rPr lang="zh-CN" altLang="en-US" dirty="0" smtClean="0">
                <a:solidFill>
                  <a:prstClr val="black"/>
                </a:solidFill>
                <a:sym typeface="Symbol" pitchFamily="18" charset="2"/>
              </a:rPr>
              <a:t>时间分辨率：</a:t>
            </a:r>
            <a:r>
              <a:rPr lang="en-US" altLang="zh-CN" dirty="0" smtClean="0">
                <a:solidFill>
                  <a:prstClr val="black"/>
                </a:solidFill>
                <a:sym typeface="Symbol" pitchFamily="18" charset="2"/>
              </a:rPr>
              <a:t>2ms </a:t>
            </a:r>
            <a:r>
              <a:rPr lang="zh-CN" altLang="en-US" dirty="0" smtClean="0">
                <a:solidFill>
                  <a:prstClr val="black"/>
                </a:solidFill>
              </a:rPr>
              <a:t>～ </a:t>
            </a:r>
            <a:r>
              <a:rPr lang="en-US" altLang="zh-CN" dirty="0" smtClean="0">
                <a:solidFill>
                  <a:prstClr val="black"/>
                </a:solidFill>
              </a:rPr>
              <a:t>5ms</a:t>
            </a:r>
            <a:endParaRPr lang="zh-CN" altLang="en-US" dirty="0" smtClean="0">
              <a:solidFill>
                <a:prstClr val="black"/>
              </a:solidFill>
              <a:sym typeface="Symbol" pitchFamily="18" charset="2"/>
            </a:endParaRPr>
          </a:p>
          <a:p>
            <a:pPr lvl="1" fontAlgn="auto">
              <a:lnSpc>
                <a:spcPct val="150000"/>
              </a:lnSpc>
              <a:spcAft>
                <a:spcPts val="0"/>
              </a:spcAft>
              <a:buClr>
                <a:srgbClr val="9B2D1F"/>
              </a:buClr>
            </a:pPr>
            <a:r>
              <a:rPr lang="zh-CN" altLang="en-US" dirty="0" smtClean="0">
                <a:solidFill>
                  <a:prstClr val="black"/>
                </a:solidFill>
                <a:sym typeface="Symbol" pitchFamily="18" charset="2"/>
              </a:rPr>
              <a:t>短窗特点：谱线混迭，但时间分辨率高</a:t>
            </a:r>
          </a:p>
        </p:txBody>
      </p:sp>
    </p:spTree>
    <p:extLst>
      <p:ext uri="{BB962C8B-B14F-4D97-AF65-F5344CB8AC3E}">
        <p14:creationId xmlns:p14="http://schemas.microsoft.com/office/powerpoint/2010/main" val="21174558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3452"/>
            <a:ext cx="8064896"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02138" y="174126"/>
            <a:ext cx="6696744" cy="1661993"/>
          </a:xfrm>
          <a:prstGeom prst="rect">
            <a:avLst/>
          </a:prstGeom>
          <a:noFill/>
        </p:spPr>
        <p:txBody>
          <a:bodyPr wrap="square" rtlCol="0">
            <a:spAutoFit/>
          </a:bodyPr>
          <a:lstStyle/>
          <a:p>
            <a:pPr marL="457200" indent="-457200" algn="l">
              <a:lnSpc>
                <a:spcPct val="150000"/>
              </a:lnSpc>
              <a:buClr>
                <a:srgbClr val="FF0000"/>
              </a:buClr>
              <a:buFont typeface="Arial" panose="020B0604020202020204" pitchFamily="34" charset="0"/>
              <a:buChar char="•"/>
            </a:pPr>
            <a:r>
              <a:rPr lang="zh-CN" altLang="en-US" sz="2800" b="1" dirty="0">
                <a:solidFill>
                  <a:prstClr val="black"/>
                </a:solidFill>
                <a:latin typeface="Perpetua"/>
              </a:rPr>
              <a:t>频谱图的时间分辨率和频率</a:t>
            </a:r>
            <a:r>
              <a:rPr lang="zh-CN" altLang="en-US" sz="2800" b="1" dirty="0" smtClean="0">
                <a:solidFill>
                  <a:prstClr val="black"/>
                </a:solidFill>
                <a:latin typeface="Perpetua"/>
              </a:rPr>
              <a:t>分辨率</a:t>
            </a:r>
            <a:endParaRPr lang="en-US" altLang="zh-CN" sz="2400" b="1" dirty="0">
              <a:solidFill>
                <a:prstClr val="black"/>
              </a:solidFill>
              <a:latin typeface="华文细黑" panose="02010600040101010101" pitchFamily="2" charset="-122"/>
              <a:ea typeface="华文细黑" panose="02010600040101010101" pitchFamily="2" charset="-122"/>
            </a:endParaRPr>
          </a:p>
          <a:p>
            <a:pPr marL="742950" lvl="1" indent="-285750" algn="l">
              <a:lnSpc>
                <a:spcPct val="150000"/>
              </a:lnSpc>
              <a:buClr>
                <a:srgbClr val="FF0000"/>
              </a:buClr>
              <a:buFont typeface="Arial" panose="020B0604020202020204" pitchFamily="34" charset="0"/>
              <a:buChar char="•"/>
            </a:pPr>
            <a:r>
              <a:rPr lang="zh-CN" altLang="en-US" sz="2000" dirty="0" smtClean="0">
                <a:solidFill>
                  <a:prstClr val="black"/>
                </a:solidFill>
                <a:latin typeface="华文细黑" panose="02010600040101010101" pitchFamily="2" charset="-122"/>
                <a:ea typeface="华文细黑" panose="02010600040101010101" pitchFamily="2" charset="-122"/>
              </a:rPr>
              <a:t>较</a:t>
            </a:r>
            <a:r>
              <a:rPr lang="zh-CN" altLang="en-US" sz="2000" dirty="0">
                <a:solidFill>
                  <a:prstClr val="black"/>
                </a:solidFill>
                <a:latin typeface="华文细黑" panose="02010600040101010101" pitchFamily="2" charset="-122"/>
                <a:ea typeface="华文细黑" panose="02010600040101010101" pitchFamily="2" charset="-122"/>
              </a:rPr>
              <a:t>长的</a:t>
            </a:r>
            <a:r>
              <a:rPr lang="zh-CN" altLang="en-US" sz="2000" dirty="0" smtClean="0">
                <a:solidFill>
                  <a:prstClr val="black"/>
                </a:solidFill>
                <a:latin typeface="华文细黑" panose="02010600040101010101" pitchFamily="2" charset="-122"/>
                <a:ea typeface="华文细黑" panose="02010600040101010101" pitchFamily="2" charset="-122"/>
              </a:rPr>
              <a:t>窗口，则较高的频率分辨率</a:t>
            </a:r>
            <a:endParaRPr lang="en-US" altLang="zh-CN" sz="2000" dirty="0" smtClean="0">
              <a:solidFill>
                <a:prstClr val="black"/>
              </a:solidFill>
              <a:latin typeface="华文细黑" panose="02010600040101010101" pitchFamily="2" charset="-122"/>
              <a:ea typeface="华文细黑" panose="02010600040101010101" pitchFamily="2" charset="-122"/>
            </a:endParaRPr>
          </a:p>
          <a:p>
            <a:pPr marL="742950" lvl="1" indent="-285750" algn="l">
              <a:lnSpc>
                <a:spcPct val="150000"/>
              </a:lnSpc>
              <a:buClr>
                <a:srgbClr val="FF0000"/>
              </a:buClr>
              <a:buFont typeface="Arial" panose="020B0604020202020204" pitchFamily="34" charset="0"/>
              <a:buChar char="•"/>
            </a:pPr>
            <a:r>
              <a:rPr lang="zh-CN" altLang="en-US" sz="2000" dirty="0" smtClean="0">
                <a:solidFill>
                  <a:prstClr val="black"/>
                </a:solidFill>
                <a:latin typeface="华文细黑" panose="02010600040101010101" pitchFamily="2" charset="-122"/>
                <a:ea typeface="华文细黑" panose="02010600040101010101" pitchFamily="2" charset="-122"/>
              </a:rPr>
              <a:t>较短的</a:t>
            </a:r>
            <a:r>
              <a:rPr lang="zh-CN" altLang="en-US" sz="2000" dirty="0">
                <a:solidFill>
                  <a:prstClr val="black"/>
                </a:solidFill>
                <a:latin typeface="华文细黑" panose="02010600040101010101" pitchFamily="2" charset="-122"/>
                <a:ea typeface="华文细黑" panose="02010600040101010101" pitchFamily="2" charset="-122"/>
              </a:rPr>
              <a:t>窗口，则</a:t>
            </a:r>
            <a:r>
              <a:rPr lang="zh-CN" altLang="en-US" sz="2000" dirty="0" smtClean="0">
                <a:solidFill>
                  <a:prstClr val="black"/>
                </a:solidFill>
                <a:latin typeface="华文细黑" panose="02010600040101010101" pitchFamily="2" charset="-122"/>
                <a:ea typeface="华文细黑" panose="02010600040101010101" pitchFamily="2" charset="-122"/>
              </a:rPr>
              <a:t>较高的时间分辨率</a:t>
            </a:r>
            <a:endParaRPr lang="zh-CN" altLang="en-US" sz="2000" dirty="0">
              <a:solidFill>
                <a:prstClr val="black"/>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80672282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16632"/>
            <a:ext cx="8001000" cy="9144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FF0000"/>
                </a:solidFill>
              </a:rPr>
              <a:t>语谱图中可以观察到什么？</a:t>
            </a:r>
            <a:endParaRPr lang="zh-CN" altLang="zh-CN" dirty="0" smtClean="0">
              <a:solidFill>
                <a:srgbClr val="FF0000"/>
              </a:solidFill>
            </a:endParaRPr>
          </a:p>
        </p:txBody>
      </p:sp>
      <p:sp>
        <p:nvSpPr>
          <p:cNvPr id="6" name="Rectangle 3"/>
          <p:cNvSpPr txBox="1">
            <a:spLocks noChangeArrowheads="1"/>
          </p:cNvSpPr>
          <p:nvPr/>
        </p:nvSpPr>
        <p:spPr>
          <a:xfrm>
            <a:off x="566738" y="1412776"/>
            <a:ext cx="8001000"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zh-CN" altLang="en-US" sz="2800" dirty="0" smtClean="0">
                <a:solidFill>
                  <a:prstClr val="black"/>
                </a:solidFill>
              </a:rPr>
              <a:t>能量分布</a:t>
            </a:r>
          </a:p>
          <a:p>
            <a:pPr fontAlgn="auto">
              <a:spcAft>
                <a:spcPts val="0"/>
              </a:spcAft>
              <a:buClr>
                <a:srgbClr val="D34817"/>
              </a:buClr>
            </a:pPr>
            <a:r>
              <a:rPr lang="zh-CN" altLang="en-US" sz="2800" dirty="0" smtClean="0">
                <a:solidFill>
                  <a:prstClr val="black"/>
                </a:solidFill>
              </a:rPr>
              <a:t>谱线结构</a:t>
            </a:r>
          </a:p>
          <a:p>
            <a:pPr fontAlgn="auto">
              <a:spcAft>
                <a:spcPts val="0"/>
              </a:spcAft>
              <a:buClr>
                <a:srgbClr val="D34817"/>
              </a:buClr>
            </a:pPr>
            <a:r>
              <a:rPr lang="zh-CN" altLang="en-US" sz="2800" dirty="0" smtClean="0">
                <a:solidFill>
                  <a:prstClr val="black"/>
                </a:solidFill>
              </a:rPr>
              <a:t>声门波和声道幅频特性</a:t>
            </a:r>
            <a:r>
              <a:rPr lang="en-US" altLang="zh-CN" sz="2800" dirty="0" smtClean="0">
                <a:solidFill>
                  <a:prstClr val="black"/>
                </a:solidFill>
              </a:rPr>
              <a:t>/</a:t>
            </a:r>
            <a:r>
              <a:rPr lang="zh-CN" altLang="en-US" sz="2800" dirty="0" smtClean="0">
                <a:solidFill>
                  <a:prstClr val="black"/>
                </a:solidFill>
              </a:rPr>
              <a:t>共振峰</a:t>
            </a:r>
          </a:p>
          <a:p>
            <a:pPr fontAlgn="auto">
              <a:spcAft>
                <a:spcPts val="0"/>
              </a:spcAft>
              <a:buClr>
                <a:srgbClr val="D34817"/>
              </a:buClr>
            </a:pPr>
            <a:endParaRPr lang="en-US" altLang="zh-CN" sz="2800" dirty="0" smtClean="0">
              <a:solidFill>
                <a:prstClr val="black"/>
              </a:solidFill>
            </a:endParaRPr>
          </a:p>
          <a:p>
            <a:pPr fontAlgn="auto">
              <a:spcAft>
                <a:spcPts val="0"/>
              </a:spcAft>
              <a:buClr>
                <a:srgbClr val="D34817"/>
              </a:buClr>
            </a:pPr>
            <a:r>
              <a:rPr lang="zh-CN" altLang="en-US" sz="2800" dirty="0" smtClean="0">
                <a:solidFill>
                  <a:prstClr val="black"/>
                </a:solidFill>
              </a:rPr>
              <a:t>作用：反映时变的频谱特征</a:t>
            </a:r>
          </a:p>
        </p:txBody>
      </p:sp>
    </p:spTree>
    <p:extLst>
      <p:ext uri="{BB962C8B-B14F-4D97-AF65-F5344CB8AC3E}">
        <p14:creationId xmlns:p14="http://schemas.microsoft.com/office/powerpoint/2010/main" val="32437615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10" y="131539"/>
            <a:ext cx="8165370" cy="660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
          <p:cNvSpPr>
            <a:spLocks noChangeArrowheads="1"/>
          </p:cNvSpPr>
          <p:nvPr/>
        </p:nvSpPr>
        <p:spPr bwMode="auto">
          <a:xfrm>
            <a:off x="269910" y="1413351"/>
            <a:ext cx="4572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696464"/>
                </a:solidFill>
                <a:latin typeface="Franklin Gothic Book"/>
                <a:ea typeface="幼圆" panose="02010509060101010101" pitchFamily="49" charset="-122"/>
              </a:rPr>
              <a:t>美国英语中的音素</a:t>
            </a:r>
          </a:p>
        </p:txBody>
      </p:sp>
      <p:sp>
        <p:nvSpPr>
          <p:cNvPr id="7" name="矩形 2"/>
          <p:cNvSpPr>
            <a:spLocks noChangeArrowheads="1"/>
          </p:cNvSpPr>
          <p:nvPr/>
        </p:nvSpPr>
        <p:spPr bwMode="auto">
          <a:xfrm>
            <a:off x="2843808" y="826864"/>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元音</a:t>
            </a:r>
          </a:p>
        </p:txBody>
      </p:sp>
      <p:sp>
        <p:nvSpPr>
          <p:cNvPr id="8" name="矩形 3"/>
          <p:cNvSpPr>
            <a:spLocks noChangeArrowheads="1"/>
          </p:cNvSpPr>
          <p:nvPr/>
        </p:nvSpPr>
        <p:spPr bwMode="auto">
          <a:xfrm>
            <a:off x="8318376" y="754857"/>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辅音</a:t>
            </a:r>
          </a:p>
        </p:txBody>
      </p:sp>
      <p:sp>
        <p:nvSpPr>
          <p:cNvPr id="9" name="矩形 14"/>
          <p:cNvSpPr>
            <a:spLocks noChangeArrowheads="1"/>
          </p:cNvSpPr>
          <p:nvPr/>
        </p:nvSpPr>
        <p:spPr bwMode="auto">
          <a:xfrm>
            <a:off x="6142385" y="764704"/>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半元音</a:t>
            </a:r>
          </a:p>
        </p:txBody>
      </p:sp>
      <p:sp>
        <p:nvSpPr>
          <p:cNvPr id="10" name="矩形 8"/>
          <p:cNvSpPr>
            <a:spLocks noChangeArrowheads="1"/>
          </p:cNvSpPr>
          <p:nvPr/>
        </p:nvSpPr>
        <p:spPr bwMode="auto">
          <a:xfrm>
            <a:off x="5004048" y="1546944"/>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流音</a:t>
            </a:r>
          </a:p>
        </p:txBody>
      </p:sp>
      <p:sp>
        <p:nvSpPr>
          <p:cNvPr id="11" name="矩形 13"/>
          <p:cNvSpPr>
            <a:spLocks noChangeArrowheads="1"/>
          </p:cNvSpPr>
          <p:nvPr/>
        </p:nvSpPr>
        <p:spPr bwMode="auto">
          <a:xfrm>
            <a:off x="6909048" y="1484784"/>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滑音</a:t>
            </a:r>
          </a:p>
        </p:txBody>
      </p:sp>
      <p:sp>
        <p:nvSpPr>
          <p:cNvPr id="14" name="矩形 13"/>
          <p:cNvSpPr>
            <a:spLocks noChangeArrowheads="1"/>
          </p:cNvSpPr>
          <p:nvPr/>
        </p:nvSpPr>
        <p:spPr bwMode="auto">
          <a:xfrm>
            <a:off x="8172400" y="1762969"/>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耳语音</a:t>
            </a:r>
          </a:p>
        </p:txBody>
      </p:sp>
      <p:sp>
        <p:nvSpPr>
          <p:cNvPr id="15" name="矩形 4"/>
          <p:cNvSpPr>
            <a:spLocks noChangeArrowheads="1"/>
          </p:cNvSpPr>
          <p:nvPr/>
        </p:nvSpPr>
        <p:spPr bwMode="auto">
          <a:xfrm>
            <a:off x="4876582" y="2710661"/>
            <a:ext cx="415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solidFill>
                  <a:srgbClr val="0000FF"/>
                </a:solidFill>
              </a:rPr>
              <a:t>鼻</a:t>
            </a:r>
            <a:endParaRPr lang="en-US" altLang="zh-CN" dirty="0" smtClean="0">
              <a:solidFill>
                <a:srgbClr val="0000FF"/>
              </a:solidFill>
            </a:endParaRPr>
          </a:p>
          <a:p>
            <a:r>
              <a:rPr lang="zh-CN" altLang="en-US" dirty="0" smtClean="0">
                <a:solidFill>
                  <a:srgbClr val="0000FF"/>
                </a:solidFill>
              </a:rPr>
              <a:t>音</a:t>
            </a:r>
            <a:endParaRPr lang="zh-CN" altLang="en-US" dirty="0">
              <a:solidFill>
                <a:srgbClr val="0000FF"/>
              </a:solidFill>
            </a:endParaRPr>
          </a:p>
        </p:txBody>
      </p:sp>
      <p:sp>
        <p:nvSpPr>
          <p:cNvPr id="16" name="矩形 5"/>
          <p:cNvSpPr>
            <a:spLocks noChangeArrowheads="1"/>
          </p:cNvSpPr>
          <p:nvPr/>
        </p:nvSpPr>
        <p:spPr bwMode="auto">
          <a:xfrm>
            <a:off x="6862465" y="2636912"/>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摩擦音</a:t>
            </a:r>
          </a:p>
        </p:txBody>
      </p:sp>
      <p:sp>
        <p:nvSpPr>
          <p:cNvPr id="17" name="矩形 6"/>
          <p:cNvSpPr>
            <a:spLocks noChangeArrowheads="1"/>
          </p:cNvSpPr>
          <p:nvPr/>
        </p:nvSpPr>
        <p:spPr bwMode="auto">
          <a:xfrm>
            <a:off x="1405880" y="3984873"/>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rgbClr val="0000FF"/>
                </a:solidFill>
              </a:rPr>
              <a:t>破擦音</a:t>
            </a:r>
          </a:p>
        </p:txBody>
      </p:sp>
      <p:sp>
        <p:nvSpPr>
          <p:cNvPr id="18" name="矩形 7"/>
          <p:cNvSpPr>
            <a:spLocks noChangeArrowheads="1"/>
          </p:cNvSpPr>
          <p:nvPr/>
        </p:nvSpPr>
        <p:spPr bwMode="auto">
          <a:xfrm>
            <a:off x="3424808" y="3863008"/>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FF"/>
                </a:solidFill>
              </a:rPr>
              <a:t>复合</a:t>
            </a:r>
            <a:endParaRPr lang="en-US" altLang="zh-CN" dirty="0">
              <a:solidFill>
                <a:srgbClr val="0000FF"/>
              </a:solidFill>
            </a:endParaRPr>
          </a:p>
          <a:p>
            <a:r>
              <a:rPr lang="zh-CN" altLang="en-US" dirty="0">
                <a:solidFill>
                  <a:srgbClr val="0000FF"/>
                </a:solidFill>
              </a:rPr>
              <a:t>元音</a:t>
            </a:r>
          </a:p>
        </p:txBody>
      </p:sp>
    </p:spTree>
    <p:extLst>
      <p:ext uri="{BB962C8B-B14F-4D97-AF65-F5344CB8AC3E}">
        <p14:creationId xmlns:p14="http://schemas.microsoft.com/office/powerpoint/2010/main" val="30469837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640960" cy="648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8402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1" hangingPunct="1"/>
            <a:r>
              <a:rPr lang="zh-CN" altLang="en-US" dirty="0" smtClean="0"/>
              <a:t>语</a:t>
            </a:r>
            <a:r>
              <a:rPr lang="zh-CN" altLang="en-US" b="1" dirty="0" smtClean="0"/>
              <a:t>音信号</a:t>
            </a:r>
            <a:r>
              <a:rPr lang="zh-CN" altLang="en-US" dirty="0"/>
              <a:t>波形</a:t>
            </a:r>
            <a:endParaRPr lang="zh-CN" alt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634455"/>
            <a:ext cx="7543800"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07541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259724" cy="466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24564" y="1139820"/>
            <a:ext cx="8259724" cy="461665"/>
          </a:xfrm>
          <a:prstGeom prst="rect">
            <a:avLst/>
          </a:prstGeom>
        </p:spPr>
        <p:txBody>
          <a:bodyPr wrap="square">
            <a:spAutoFit/>
          </a:bodyPr>
          <a:lstStyle/>
          <a:p>
            <a:pPr algn="l"/>
            <a:r>
              <a:rPr lang="zh-CN" altLang="en-US" sz="2400" b="1" dirty="0">
                <a:solidFill>
                  <a:srgbClr val="0000FF"/>
                </a:solidFill>
              </a:rPr>
              <a:t>不同说话人发同一个元音的第一和第二共振峰形成一个聚类</a:t>
            </a:r>
          </a:p>
        </p:txBody>
      </p:sp>
      <p:sp>
        <p:nvSpPr>
          <p:cNvPr id="7" name="Rectangle 2"/>
          <p:cNvSpPr txBox="1">
            <a:spLocks noChangeArrowheads="1"/>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696464"/>
                </a:solidFill>
              </a:rPr>
              <a:t>声学元音图</a:t>
            </a:r>
            <a:endParaRPr lang="zh-CN" altLang="en-US" dirty="0" smtClean="0">
              <a:solidFill>
                <a:srgbClr val="696464"/>
              </a:solidFill>
            </a:endParaRPr>
          </a:p>
        </p:txBody>
      </p:sp>
    </p:spTree>
    <p:extLst>
      <p:ext uri="{BB962C8B-B14F-4D97-AF65-F5344CB8AC3E}">
        <p14:creationId xmlns:p14="http://schemas.microsoft.com/office/powerpoint/2010/main" val="391086196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696464"/>
                </a:solidFill>
              </a:rPr>
              <a:t>鼻音</a:t>
            </a:r>
            <a:endParaRPr lang="zh-CN" altLang="en-US" dirty="0" smtClean="0">
              <a:solidFill>
                <a:srgbClr val="696464"/>
              </a:solidFill>
            </a:endParaRPr>
          </a:p>
        </p:txBody>
      </p:sp>
      <p:sp>
        <p:nvSpPr>
          <p:cNvPr id="6" name="Rectangle 3"/>
          <p:cNvSpPr txBox="1">
            <a:spLocks noChangeArrowheads="1"/>
          </p:cNvSpPr>
          <p:nvPr/>
        </p:nvSpPr>
        <p:spPr>
          <a:xfrm>
            <a:off x="566738" y="1752600"/>
            <a:ext cx="8001000"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zh-CN" altLang="en-US" sz="3200" dirty="0" smtClean="0">
                <a:solidFill>
                  <a:prstClr val="black"/>
                </a:solidFill>
              </a:rPr>
              <a:t>准周期激励</a:t>
            </a:r>
          </a:p>
          <a:p>
            <a:pPr fontAlgn="auto">
              <a:spcAft>
                <a:spcPts val="0"/>
              </a:spcAft>
              <a:buClr>
                <a:srgbClr val="D34817"/>
              </a:buClr>
            </a:pPr>
            <a:r>
              <a:rPr lang="zh-CN" altLang="en-US" sz="3200" dirty="0" smtClean="0">
                <a:solidFill>
                  <a:prstClr val="black"/>
                </a:solidFill>
              </a:rPr>
              <a:t>鼻腔：低频谐振</a:t>
            </a:r>
          </a:p>
          <a:p>
            <a:pPr fontAlgn="auto">
              <a:spcAft>
                <a:spcPts val="0"/>
              </a:spcAft>
              <a:buClr>
                <a:srgbClr val="D34817"/>
              </a:buClr>
            </a:pPr>
            <a:r>
              <a:rPr lang="zh-CN" altLang="en-US" sz="3200" dirty="0" smtClean="0">
                <a:solidFill>
                  <a:prstClr val="black"/>
                </a:solidFill>
              </a:rPr>
              <a:t>第一共振峰</a:t>
            </a:r>
            <a:r>
              <a:rPr lang="en-US" altLang="zh-CN" sz="3200" dirty="0" smtClean="0">
                <a:solidFill>
                  <a:prstClr val="black"/>
                </a:solidFill>
              </a:rPr>
              <a:t>250Hz</a:t>
            </a:r>
            <a:r>
              <a:rPr lang="zh-CN" altLang="en-US" sz="3200" dirty="0" smtClean="0">
                <a:solidFill>
                  <a:prstClr val="black"/>
                </a:solidFill>
              </a:rPr>
              <a:t>，之后几乎无能量</a:t>
            </a:r>
          </a:p>
        </p:txBody>
      </p:sp>
    </p:spTree>
    <p:extLst>
      <p:ext uri="{BB962C8B-B14F-4D97-AF65-F5344CB8AC3E}">
        <p14:creationId xmlns:p14="http://schemas.microsoft.com/office/powerpoint/2010/main" val="303197699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03" y="620688"/>
            <a:ext cx="8662177" cy="564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3314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18" y="392339"/>
            <a:ext cx="8887984" cy="593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64127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摩擦音</a:t>
            </a:r>
          </a:p>
        </p:txBody>
      </p:sp>
      <p:sp>
        <p:nvSpPr>
          <p:cNvPr id="6" name="Rectangle 3"/>
          <p:cNvSpPr txBox="1">
            <a:spLocks noChangeArrowheads="1"/>
          </p:cNvSpPr>
          <p:nvPr/>
        </p:nvSpPr>
        <p:spPr>
          <a:xfrm>
            <a:off x="309014" y="1340768"/>
            <a:ext cx="8568952"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zh-CN" altLang="en-US" sz="2800" dirty="0" smtClean="0">
                <a:solidFill>
                  <a:prstClr val="black"/>
                </a:solidFill>
              </a:rPr>
              <a:t>声源：噪声声源</a:t>
            </a:r>
          </a:p>
          <a:p>
            <a:pPr fontAlgn="auto">
              <a:spcAft>
                <a:spcPts val="0"/>
              </a:spcAft>
              <a:buClr>
                <a:srgbClr val="D34817"/>
              </a:buClr>
            </a:pPr>
            <a:r>
              <a:rPr lang="zh-CN" altLang="en-US" sz="2800" dirty="0" smtClean="0">
                <a:solidFill>
                  <a:prstClr val="black"/>
                </a:solidFill>
              </a:rPr>
              <a:t>清摩擦音</a:t>
            </a:r>
          </a:p>
          <a:p>
            <a:pPr fontAlgn="auto">
              <a:spcAft>
                <a:spcPts val="0"/>
              </a:spcAft>
              <a:buClr>
                <a:srgbClr val="D34817"/>
              </a:buClr>
            </a:pPr>
            <a:r>
              <a:rPr lang="zh-CN" altLang="en-US" sz="2800" dirty="0" smtClean="0">
                <a:solidFill>
                  <a:prstClr val="black"/>
                </a:solidFill>
              </a:rPr>
              <a:t>浊摩擦音</a:t>
            </a:r>
            <a:r>
              <a:rPr lang="en-US" altLang="zh-CN" sz="2800" dirty="0" smtClean="0">
                <a:solidFill>
                  <a:prstClr val="black"/>
                </a:solidFill>
              </a:rPr>
              <a:t>: </a:t>
            </a:r>
            <a:r>
              <a:rPr lang="zh-CN" altLang="en-US" sz="2800" dirty="0" smtClean="0">
                <a:solidFill>
                  <a:prstClr val="black"/>
                </a:solidFill>
              </a:rPr>
              <a:t>清摩擦音</a:t>
            </a:r>
            <a:r>
              <a:rPr lang="en-US" altLang="zh-CN" sz="2800" dirty="0" smtClean="0">
                <a:solidFill>
                  <a:prstClr val="black"/>
                </a:solidFill>
              </a:rPr>
              <a:t>+</a:t>
            </a:r>
            <a:r>
              <a:rPr lang="zh-CN" altLang="en-US" sz="2800" dirty="0" smtClean="0">
                <a:solidFill>
                  <a:prstClr val="black"/>
                </a:solidFill>
              </a:rPr>
              <a:t>声带振动</a:t>
            </a:r>
            <a:endParaRPr lang="en-US" altLang="zh-CN" sz="2800" dirty="0" smtClean="0">
              <a:solidFill>
                <a:prstClr val="black"/>
              </a:solidFill>
            </a:endParaRPr>
          </a:p>
          <a:p>
            <a:pPr fontAlgn="auto">
              <a:spcAft>
                <a:spcPts val="0"/>
              </a:spcAft>
              <a:buClr>
                <a:srgbClr val="D34817"/>
              </a:buClr>
            </a:pPr>
            <a:endParaRPr lang="en-US" altLang="zh-CN" sz="2800" dirty="0" smtClean="0">
              <a:solidFill>
                <a:prstClr val="black"/>
              </a:solidFill>
            </a:endParaRPr>
          </a:p>
          <a:p>
            <a:pPr fontAlgn="auto">
              <a:spcAft>
                <a:spcPts val="0"/>
              </a:spcAft>
              <a:buClr>
                <a:srgbClr val="D34817"/>
              </a:buClr>
            </a:pPr>
            <a:r>
              <a:rPr lang="zh-CN" altLang="en-US" sz="2800" dirty="0" smtClean="0">
                <a:solidFill>
                  <a:prstClr val="black"/>
                </a:solidFill>
              </a:rPr>
              <a:t>清爆破音</a:t>
            </a:r>
          </a:p>
          <a:p>
            <a:pPr fontAlgn="auto">
              <a:spcAft>
                <a:spcPts val="0"/>
              </a:spcAft>
              <a:buClr>
                <a:srgbClr val="D34817"/>
              </a:buClr>
            </a:pPr>
            <a:r>
              <a:rPr lang="zh-CN" altLang="en-US" sz="2800" dirty="0" smtClean="0">
                <a:solidFill>
                  <a:prstClr val="black"/>
                </a:solidFill>
              </a:rPr>
              <a:t>浊爆破音</a:t>
            </a:r>
          </a:p>
          <a:p>
            <a:pPr fontAlgn="auto">
              <a:spcAft>
                <a:spcPts val="0"/>
              </a:spcAft>
              <a:buClr>
                <a:srgbClr val="D34817"/>
              </a:buClr>
            </a:pPr>
            <a:r>
              <a:rPr lang="zh-CN" altLang="en-US" sz="2800" dirty="0" smtClean="0">
                <a:solidFill>
                  <a:prstClr val="black"/>
                </a:solidFill>
              </a:rPr>
              <a:t>浊爆破音与随后元音之间的时延更短</a:t>
            </a:r>
          </a:p>
          <a:p>
            <a:pPr fontAlgn="auto">
              <a:spcAft>
                <a:spcPts val="0"/>
              </a:spcAft>
              <a:buClr>
                <a:srgbClr val="D34817"/>
              </a:buClr>
            </a:pPr>
            <a:r>
              <a:rPr lang="zh-CN" altLang="en-US" sz="2800" dirty="0" smtClean="0">
                <a:solidFill>
                  <a:prstClr val="black"/>
                </a:solidFill>
              </a:rPr>
              <a:t>音栅（</a:t>
            </a:r>
            <a:r>
              <a:rPr lang="en-US" altLang="zh-CN" sz="2800" dirty="0" smtClean="0">
                <a:solidFill>
                  <a:prstClr val="black"/>
                </a:solidFill>
              </a:rPr>
              <a:t>voice bar</a:t>
            </a:r>
            <a:r>
              <a:rPr lang="zh-CN" altLang="en-US" sz="2800" dirty="0" smtClean="0">
                <a:solidFill>
                  <a:prstClr val="black"/>
                </a:solidFill>
              </a:rPr>
              <a:t>）：口腔封闭时的声带低频振动声</a:t>
            </a:r>
          </a:p>
          <a:p>
            <a:pPr fontAlgn="auto">
              <a:spcAft>
                <a:spcPts val="0"/>
              </a:spcAft>
              <a:buClr>
                <a:srgbClr val="D34817"/>
              </a:buClr>
            </a:pPr>
            <a:endParaRPr lang="zh-CN" altLang="en-US" sz="2800" dirty="0" smtClean="0">
              <a:solidFill>
                <a:prstClr val="black"/>
              </a:solidFill>
            </a:endParaRPr>
          </a:p>
        </p:txBody>
      </p:sp>
    </p:spTree>
    <p:extLst>
      <p:ext uri="{BB962C8B-B14F-4D97-AF65-F5344CB8AC3E}">
        <p14:creationId xmlns:p14="http://schemas.microsoft.com/office/powerpoint/2010/main" val="88756724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9654"/>
            <a:ext cx="8352928" cy="650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3551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1"/>
            <a:ext cx="8352928" cy="64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24011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34" y="159612"/>
            <a:ext cx="8568952" cy="654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3264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00" y="1412776"/>
            <a:ext cx="7239000" cy="52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574675" y="152400"/>
            <a:ext cx="8001000" cy="1764432"/>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过渡语音</a:t>
            </a:r>
            <a:r>
              <a:rPr lang="en-US" altLang="zh-CN" dirty="0" smtClean="0">
                <a:solidFill>
                  <a:srgbClr val="696464"/>
                </a:solidFill>
              </a:rPr>
              <a:t>—</a:t>
            </a:r>
            <a:r>
              <a:rPr lang="zh-CN" altLang="en-US" dirty="0" smtClean="0">
                <a:solidFill>
                  <a:srgbClr val="696464"/>
                </a:solidFill>
              </a:rPr>
              <a:t>双元音</a:t>
            </a:r>
            <a:endParaRPr lang="en-US" altLang="zh-CN" dirty="0" smtClean="0">
              <a:solidFill>
                <a:srgbClr val="696464"/>
              </a:solidFill>
            </a:endParaRPr>
          </a:p>
          <a:p>
            <a:pPr algn="ctr" fontAlgn="auto">
              <a:spcAft>
                <a:spcPts val="0"/>
              </a:spcAft>
            </a:pPr>
            <a:endParaRPr lang="en-US" altLang="zh-CN" sz="2000" dirty="0" smtClean="0">
              <a:solidFill>
                <a:srgbClr val="696464"/>
              </a:solidFill>
            </a:endParaRPr>
          </a:p>
          <a:p>
            <a:pPr algn="ctr" fontAlgn="auto">
              <a:spcAft>
                <a:spcPts val="0"/>
              </a:spcAft>
            </a:pPr>
            <a:r>
              <a:rPr lang="zh-CN" altLang="en-US" sz="2800" dirty="0" smtClean="0">
                <a:solidFill>
                  <a:srgbClr val="696464"/>
                </a:solidFill>
              </a:rPr>
              <a:t>在两个元音间平滑过渡</a:t>
            </a:r>
          </a:p>
        </p:txBody>
      </p:sp>
    </p:spTree>
    <p:extLst>
      <p:ext uri="{BB962C8B-B14F-4D97-AF65-F5344CB8AC3E}">
        <p14:creationId xmlns:p14="http://schemas.microsoft.com/office/powerpoint/2010/main" val="316294820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汉语中语音的分类</a:t>
            </a:r>
          </a:p>
        </p:txBody>
      </p:sp>
      <p:sp>
        <p:nvSpPr>
          <p:cNvPr id="6" name="内容占位符 2"/>
          <p:cNvSpPr txBox="1">
            <a:spLocks/>
          </p:cNvSpPr>
          <p:nvPr/>
        </p:nvSpPr>
        <p:spPr>
          <a:xfrm>
            <a:off x="467544" y="1196752"/>
            <a:ext cx="8180139" cy="1890936"/>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Clr>
                <a:srgbClr val="D34817"/>
              </a:buClr>
            </a:pPr>
            <a:r>
              <a:rPr lang="zh-CN" altLang="en-US" sz="2800" b="1" dirty="0" smtClean="0">
                <a:solidFill>
                  <a:srgbClr val="0000FF"/>
                </a:solidFill>
              </a:rPr>
              <a:t>音素</a:t>
            </a:r>
            <a:r>
              <a:rPr lang="zh-CN" altLang="en-US" sz="2800" dirty="0" smtClean="0">
                <a:solidFill>
                  <a:prstClr val="black"/>
                </a:solidFill>
              </a:rPr>
              <a:t>是指发出各不相同音的最小单位</a:t>
            </a:r>
            <a:endParaRPr lang="en-US" altLang="zh-CN" sz="2800" dirty="0" smtClean="0">
              <a:solidFill>
                <a:prstClr val="black"/>
              </a:solidFill>
            </a:endParaRPr>
          </a:p>
          <a:p>
            <a:pPr fontAlgn="auto">
              <a:spcAft>
                <a:spcPts val="0"/>
              </a:spcAft>
              <a:buClr>
                <a:srgbClr val="D34817"/>
              </a:buClr>
            </a:pPr>
            <a:r>
              <a:rPr lang="zh-CN" altLang="en-US" sz="2800" dirty="0" smtClean="0">
                <a:solidFill>
                  <a:prstClr val="black"/>
                </a:solidFill>
              </a:rPr>
              <a:t>汉语中，音素可以构成声母和韵母，含有声调的韵母成为调母</a:t>
            </a:r>
            <a:endParaRPr lang="en-US" altLang="zh-CN" sz="2800" dirty="0" smtClean="0">
              <a:solidFill>
                <a:prstClr val="black"/>
              </a:solidFill>
            </a:endParaRPr>
          </a:p>
          <a:p>
            <a:pPr fontAlgn="auto">
              <a:spcAft>
                <a:spcPts val="0"/>
              </a:spcAft>
              <a:buClr>
                <a:srgbClr val="D34817"/>
              </a:buClr>
            </a:pPr>
            <a:r>
              <a:rPr lang="zh-CN" altLang="en-US" sz="2800" dirty="0" smtClean="0">
                <a:solidFill>
                  <a:prstClr val="black"/>
                </a:solidFill>
              </a:rPr>
              <a:t>汉语包括</a:t>
            </a:r>
            <a:r>
              <a:rPr lang="en-US" altLang="zh-CN" sz="2800" dirty="0" smtClean="0">
                <a:solidFill>
                  <a:prstClr val="black"/>
                </a:solidFill>
              </a:rPr>
              <a:t>22</a:t>
            </a:r>
            <a:r>
              <a:rPr lang="zh-CN" altLang="en-US" sz="2800" dirty="0" smtClean="0">
                <a:solidFill>
                  <a:prstClr val="black"/>
                </a:solidFill>
              </a:rPr>
              <a:t>个声母（含零声母），</a:t>
            </a:r>
            <a:r>
              <a:rPr lang="en-US" altLang="zh-CN" sz="2800" dirty="0" smtClean="0">
                <a:solidFill>
                  <a:prstClr val="black"/>
                </a:solidFill>
              </a:rPr>
              <a:t>38</a:t>
            </a:r>
            <a:r>
              <a:rPr lang="zh-CN" altLang="en-US" sz="2800" dirty="0" smtClean="0">
                <a:solidFill>
                  <a:prstClr val="black"/>
                </a:solidFill>
              </a:rPr>
              <a:t>个韵母</a:t>
            </a:r>
            <a:endParaRPr lang="en-US" altLang="zh-CN" sz="2800" dirty="0" smtClean="0">
              <a:solidFill>
                <a:prstClr val="black"/>
              </a:solidFill>
            </a:endParaRPr>
          </a:p>
          <a:p>
            <a:pPr fontAlgn="auto">
              <a:spcAft>
                <a:spcPts val="0"/>
              </a:spcAft>
              <a:buClr>
                <a:srgbClr val="D34817"/>
              </a:buClr>
            </a:pPr>
            <a:endParaRPr lang="en-US" altLang="zh-CN" sz="2800" dirty="0" smtClean="0">
              <a:solidFill>
                <a:prstClr val="black"/>
              </a:solidFill>
            </a:endParaRPr>
          </a:p>
          <a:p>
            <a:pPr fontAlgn="auto">
              <a:spcAft>
                <a:spcPts val="0"/>
              </a:spcAft>
              <a:buClr>
                <a:srgbClr val="D34817"/>
              </a:buClr>
            </a:pPr>
            <a:endParaRPr lang="zh-CN" altLang="en-US" sz="2800" dirty="0" smtClean="0">
              <a:solidFill>
                <a:prstClr val="black"/>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64" y="3442952"/>
            <a:ext cx="8250571" cy="273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01468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idx="4294967295"/>
          </p:nvPr>
        </p:nvSpPr>
        <p:spPr>
          <a:xfrm>
            <a:off x="323528" y="404664"/>
            <a:ext cx="8458200" cy="682625"/>
          </a:xfrm>
        </p:spPr>
        <p:txBody>
          <a:bodyPr>
            <a:noAutofit/>
          </a:bodyPr>
          <a:lstStyle/>
          <a:p>
            <a:pPr eaLnBrk="1" hangingPunct="1"/>
            <a:r>
              <a:rPr lang="zh-CN" altLang="en-US" b="1" dirty="0" smtClean="0"/>
              <a:t>语音信号处理</a:t>
            </a:r>
            <a:r>
              <a:rPr lang="zh-CN" altLang="en-US" dirty="0" smtClean="0"/>
              <a:t>：重要事件</a:t>
            </a:r>
            <a:endParaRPr lang="zh-CN" altLang="en-US" b="1" dirty="0" smtClean="0"/>
          </a:p>
        </p:txBody>
      </p:sp>
      <p:sp>
        <p:nvSpPr>
          <p:cNvPr id="19462" name="Rectangle 3"/>
          <p:cNvSpPr>
            <a:spLocks noGrp="1" noChangeArrowheads="1"/>
          </p:cNvSpPr>
          <p:nvPr>
            <p:ph type="body" sz="half" idx="4294967295"/>
          </p:nvPr>
        </p:nvSpPr>
        <p:spPr>
          <a:xfrm>
            <a:off x="251520" y="1340768"/>
            <a:ext cx="8610600" cy="5256584"/>
          </a:xfrm>
        </p:spPr>
        <p:txBody>
          <a:bodyPr>
            <a:noAutofit/>
          </a:bodyPr>
          <a:lstStyle/>
          <a:p>
            <a:pPr eaLnBrk="1" hangingPunct="1"/>
            <a:r>
              <a:rPr lang="en-US" altLang="zh-CN" sz="2000" b="1" dirty="0" smtClean="0"/>
              <a:t>1876</a:t>
            </a:r>
            <a:r>
              <a:rPr lang="zh-CN" altLang="en-US" sz="2000" b="1" dirty="0" smtClean="0"/>
              <a:t>年</a:t>
            </a:r>
            <a:r>
              <a:rPr lang="zh-CN" altLang="en-US" sz="2000" b="1" dirty="0"/>
              <a:t>，</a:t>
            </a:r>
            <a:r>
              <a:rPr lang="zh-CN" altLang="en-US" sz="2000" b="1" dirty="0" smtClean="0"/>
              <a:t>贝尔发明</a:t>
            </a:r>
            <a:r>
              <a:rPr lang="zh-CN" altLang="en-US" sz="2000" b="1" dirty="0" smtClean="0">
                <a:solidFill>
                  <a:srgbClr val="FF0000"/>
                </a:solidFill>
              </a:rPr>
              <a:t>电话</a:t>
            </a:r>
            <a:r>
              <a:rPr lang="zh-CN" altLang="en-US" sz="2000" b="1" dirty="0" smtClean="0"/>
              <a:t>：</a:t>
            </a:r>
            <a:r>
              <a:rPr lang="zh-CN" altLang="en-US" sz="1800" dirty="0"/>
              <a:t>首次用声电、电声转换技术实现了远距离语音传输</a:t>
            </a:r>
            <a:endParaRPr lang="en-US" altLang="zh-CN" sz="1800" dirty="0"/>
          </a:p>
          <a:p>
            <a:pPr eaLnBrk="1" hangingPunct="1"/>
            <a:r>
              <a:rPr lang="en-US" altLang="zh-CN" sz="2000" b="1" dirty="0" smtClean="0"/>
              <a:t>1939</a:t>
            </a:r>
            <a:r>
              <a:rPr lang="zh-CN" altLang="en-US" sz="2000" b="1" dirty="0" smtClean="0"/>
              <a:t>年</a:t>
            </a:r>
            <a:r>
              <a:rPr lang="zh-CN" altLang="en-US" sz="2000" b="1" dirty="0"/>
              <a:t>，</a:t>
            </a:r>
            <a:r>
              <a:rPr lang="en-US" altLang="zh-CN" sz="2000" b="1" dirty="0" smtClean="0"/>
              <a:t>Bell</a:t>
            </a:r>
            <a:r>
              <a:rPr lang="zh-CN" altLang="en-US" sz="2000" b="1" dirty="0" smtClean="0"/>
              <a:t>实验室</a:t>
            </a:r>
            <a:r>
              <a:rPr lang="en-US" altLang="zh-CN" sz="2000" b="1" dirty="0" smtClean="0"/>
              <a:t>Homer Dudley</a:t>
            </a:r>
            <a:r>
              <a:rPr lang="zh-CN" altLang="en-US" sz="2000" b="1" dirty="0" smtClean="0"/>
              <a:t>发明第一个</a:t>
            </a:r>
            <a:r>
              <a:rPr lang="zh-CN" altLang="en-US" sz="2000" b="1" dirty="0" smtClean="0">
                <a:solidFill>
                  <a:srgbClr val="FF0000"/>
                </a:solidFill>
              </a:rPr>
              <a:t>声码器</a:t>
            </a:r>
            <a:r>
              <a:rPr lang="zh-CN" altLang="en-US" sz="2000" b="1" dirty="0" smtClean="0"/>
              <a:t>（</a:t>
            </a:r>
            <a:r>
              <a:rPr lang="en-US" altLang="zh-CN" sz="2000" b="1" dirty="0" err="1" smtClean="0"/>
              <a:t>vocoder</a:t>
            </a:r>
            <a:r>
              <a:rPr lang="zh-CN" altLang="en-US" sz="2000" b="1" dirty="0" smtClean="0"/>
              <a:t>）</a:t>
            </a:r>
          </a:p>
          <a:p>
            <a:pPr lvl="1" eaLnBrk="1" hangingPunct="1"/>
            <a:r>
              <a:rPr lang="zh-CN" altLang="en-US" sz="1800" dirty="0" smtClean="0"/>
              <a:t>在发送端，从话音中提取参数特征；在接收端，根据参数重新合成；合成话语的自然度较差。</a:t>
            </a:r>
            <a:endParaRPr lang="en-US" altLang="zh-CN" sz="1800" dirty="0" smtClean="0"/>
          </a:p>
          <a:p>
            <a:pPr lvl="1" eaLnBrk="1" hangingPunct="1"/>
            <a:r>
              <a:rPr lang="zh-CN" altLang="en-US" sz="1800" dirty="0" smtClean="0"/>
              <a:t>首次提出了话音产生模型的思想（参数模型）</a:t>
            </a:r>
            <a:endParaRPr lang="en-US" altLang="zh-CN" sz="1800" dirty="0" smtClean="0"/>
          </a:p>
          <a:p>
            <a:pPr eaLnBrk="1" hangingPunct="1"/>
            <a:r>
              <a:rPr lang="en-US" altLang="zh-CN" sz="2000" b="1" dirty="0" smtClean="0"/>
              <a:t>1947</a:t>
            </a:r>
            <a:r>
              <a:rPr lang="zh-CN" altLang="en-US" sz="2000" b="1" dirty="0" smtClean="0"/>
              <a:t>年，</a:t>
            </a:r>
            <a:r>
              <a:rPr lang="en-US" altLang="zh-CN" sz="2000" b="1" dirty="0" smtClean="0"/>
              <a:t>Bell</a:t>
            </a:r>
            <a:r>
              <a:rPr lang="zh-CN" altLang="en-US" sz="2000" b="1" dirty="0" smtClean="0"/>
              <a:t>实验室发明了语谱图仪，意味着语言识别（</a:t>
            </a:r>
            <a:r>
              <a:rPr lang="en-US" altLang="zh-CN" sz="2000" b="1" dirty="0" smtClean="0"/>
              <a:t>ASR</a:t>
            </a:r>
            <a:r>
              <a:rPr lang="zh-CN" altLang="en-US" sz="2000" b="1" dirty="0" smtClean="0"/>
              <a:t>）的开始，不过刚开始时，是人工分析完成</a:t>
            </a:r>
            <a:r>
              <a:rPr lang="zh-CN" altLang="en-US" sz="2000" b="1" dirty="0" smtClean="0">
                <a:solidFill>
                  <a:srgbClr val="FF0000"/>
                </a:solidFill>
              </a:rPr>
              <a:t>语音识别</a:t>
            </a:r>
            <a:r>
              <a:rPr lang="zh-CN" altLang="en-US" sz="2000" b="1" dirty="0" smtClean="0"/>
              <a:t>任务</a:t>
            </a:r>
            <a:endParaRPr lang="en-US" altLang="zh-CN" sz="2000" b="1" dirty="0" smtClean="0"/>
          </a:p>
          <a:p>
            <a:r>
              <a:rPr lang="en-US" altLang="zh-CN" sz="2000" b="1" dirty="0"/>
              <a:t>1948</a:t>
            </a:r>
            <a:r>
              <a:rPr lang="zh-CN" altLang="en-US" sz="2000" b="1" dirty="0" smtClean="0"/>
              <a:t>年，美国</a:t>
            </a:r>
            <a:r>
              <a:rPr lang="en-US" altLang="zh-CN" sz="2000" b="1" dirty="0"/>
              <a:t>Haskins</a:t>
            </a:r>
            <a:r>
              <a:rPr lang="zh-CN" altLang="en-US" sz="2000" b="1" dirty="0"/>
              <a:t>实验室研制成功了“语图回放机”，将语谱图转化为语音，诞生了共振峰</a:t>
            </a:r>
            <a:r>
              <a:rPr lang="zh-CN" altLang="en-US" sz="2000" b="1" dirty="0">
                <a:solidFill>
                  <a:srgbClr val="FF0000"/>
                </a:solidFill>
              </a:rPr>
              <a:t>语音合成</a:t>
            </a:r>
            <a:r>
              <a:rPr lang="zh-CN" altLang="en-US" sz="2000" b="1" dirty="0" smtClean="0"/>
              <a:t>方法</a:t>
            </a:r>
            <a:endParaRPr lang="en-US" altLang="zh-CN" sz="2000" b="1" dirty="0" smtClean="0"/>
          </a:p>
          <a:p>
            <a:r>
              <a:rPr lang="en-US" altLang="zh-CN" sz="2000" b="1" dirty="0"/>
              <a:t>1952</a:t>
            </a:r>
            <a:r>
              <a:rPr lang="zh-CN" altLang="en-US" sz="2000" b="1" dirty="0"/>
              <a:t>年，</a:t>
            </a:r>
            <a:r>
              <a:rPr lang="en-US" altLang="zh-CN" sz="2000" b="1" dirty="0" smtClean="0"/>
              <a:t>Bell</a:t>
            </a:r>
            <a:r>
              <a:rPr lang="zh-CN" altLang="en-US" sz="2000" b="1" dirty="0" smtClean="0"/>
              <a:t>实验室</a:t>
            </a:r>
            <a:r>
              <a:rPr lang="en-US" altLang="zh-CN" sz="2000" b="1" dirty="0"/>
              <a:t>Davis</a:t>
            </a:r>
            <a:r>
              <a:rPr lang="zh-CN" altLang="en-US" sz="2000" b="1" dirty="0"/>
              <a:t>等人，首次研制成功</a:t>
            </a:r>
            <a:r>
              <a:rPr lang="zh-CN" altLang="en-US" sz="2000" b="1" dirty="0">
                <a:solidFill>
                  <a:srgbClr val="FF0000"/>
                </a:solidFill>
              </a:rPr>
              <a:t>识别</a:t>
            </a:r>
            <a:r>
              <a:rPr lang="en-US" altLang="zh-CN" sz="2000" b="1" dirty="0"/>
              <a:t>10</a:t>
            </a:r>
            <a:r>
              <a:rPr lang="zh-CN" altLang="en-US" sz="2000" b="1" dirty="0"/>
              <a:t>个英语数字的实验装置（根据第一、二共振峰位置特征）；</a:t>
            </a:r>
            <a:r>
              <a:rPr lang="en-US" altLang="zh-CN" sz="2000" b="1" dirty="0"/>
              <a:t>1956</a:t>
            </a:r>
            <a:r>
              <a:rPr lang="zh-CN" altLang="en-US" sz="2000" b="1" dirty="0"/>
              <a:t>年，</a:t>
            </a:r>
            <a:r>
              <a:rPr lang="en-US" altLang="zh-CN" sz="2000" b="1" dirty="0" err="1"/>
              <a:t>Duddley</a:t>
            </a:r>
            <a:r>
              <a:rPr lang="zh-CN" altLang="en-US" sz="2000" b="1" dirty="0"/>
              <a:t>等人将语音分割成元音、辅音等，改进这一识别</a:t>
            </a:r>
            <a:r>
              <a:rPr lang="zh-CN" altLang="en-US" sz="2000" b="1" dirty="0" smtClean="0"/>
              <a:t>装置</a:t>
            </a:r>
            <a:endParaRPr lang="en-US" altLang="zh-CN" sz="2000" b="1" dirty="0" smtClean="0"/>
          </a:p>
          <a:p>
            <a:r>
              <a:rPr lang="en-US" altLang="zh-CN" sz="2000" b="1" dirty="0"/>
              <a:t>1956</a:t>
            </a:r>
            <a:r>
              <a:rPr lang="zh-CN" altLang="en-US" sz="2000" b="1" dirty="0"/>
              <a:t>年，</a:t>
            </a:r>
            <a:r>
              <a:rPr lang="en-US" altLang="zh-CN" sz="2000" b="1" dirty="0"/>
              <a:t>Olson</a:t>
            </a:r>
            <a:r>
              <a:rPr lang="zh-CN" altLang="en-US" sz="2000" b="1" dirty="0"/>
              <a:t>等采用</a:t>
            </a:r>
            <a:r>
              <a:rPr lang="en-US" altLang="zh-CN" sz="2000" b="1" dirty="0"/>
              <a:t>8</a:t>
            </a:r>
            <a:r>
              <a:rPr lang="zh-CN" altLang="en-US" sz="2000" b="1" dirty="0"/>
              <a:t>个带通滤波器提取频谱参量作特征，研制成一台简单的</a:t>
            </a:r>
            <a:r>
              <a:rPr lang="zh-CN" altLang="en-US" sz="2000" b="1" dirty="0">
                <a:solidFill>
                  <a:srgbClr val="FF0000"/>
                </a:solidFill>
              </a:rPr>
              <a:t>声控</a:t>
            </a:r>
            <a:r>
              <a:rPr lang="zh-CN" altLang="en-US" sz="2000" b="1" dirty="0" smtClean="0">
                <a:solidFill>
                  <a:srgbClr val="FF0000"/>
                </a:solidFill>
              </a:rPr>
              <a:t>打字机</a:t>
            </a:r>
            <a:endParaRPr lang="en-US" altLang="zh-CN" sz="2000" dirty="0" smtClean="0"/>
          </a:p>
        </p:txBody>
      </p:sp>
    </p:spTree>
    <p:extLst>
      <p:ext uri="{BB962C8B-B14F-4D97-AF65-F5344CB8AC3E}">
        <p14:creationId xmlns:p14="http://schemas.microsoft.com/office/powerpoint/2010/main" val="315849729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70" y="192312"/>
            <a:ext cx="6120680" cy="647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6"/>
          <p:cNvSpPr txBox="1">
            <a:spLocks/>
          </p:cNvSpPr>
          <p:nvPr/>
        </p:nvSpPr>
        <p:spPr>
          <a:xfrm>
            <a:off x="683568" y="260648"/>
            <a:ext cx="720725" cy="3429000"/>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fontAlgn="auto">
              <a:spcAft>
                <a:spcPts val="0"/>
              </a:spcAft>
            </a:pPr>
            <a:r>
              <a:rPr lang="zh-CN" altLang="en-US" smtClean="0">
                <a:solidFill>
                  <a:srgbClr val="696464"/>
                </a:solidFill>
              </a:rPr>
              <a:t>汉语</a:t>
            </a:r>
            <a:r>
              <a:rPr lang="en-US" altLang="zh-CN" smtClean="0">
                <a:solidFill>
                  <a:srgbClr val="696464"/>
                </a:solidFill>
              </a:rPr>
              <a:t/>
            </a:r>
            <a:br>
              <a:rPr lang="en-US" altLang="zh-CN" smtClean="0">
                <a:solidFill>
                  <a:srgbClr val="696464"/>
                </a:solidFill>
              </a:rPr>
            </a:br>
            <a:r>
              <a:rPr lang="en-US" altLang="zh-CN" smtClean="0">
                <a:solidFill>
                  <a:srgbClr val="696464"/>
                </a:solidFill>
              </a:rPr>
              <a:t/>
            </a:r>
            <a:br>
              <a:rPr lang="en-US" altLang="zh-CN" smtClean="0">
                <a:solidFill>
                  <a:srgbClr val="696464"/>
                </a:solidFill>
              </a:rPr>
            </a:br>
            <a:r>
              <a:rPr lang="zh-CN" altLang="en-US" smtClean="0">
                <a:solidFill>
                  <a:srgbClr val="696464"/>
                </a:solidFill>
              </a:rPr>
              <a:t>韵母表</a:t>
            </a:r>
            <a:endParaRPr lang="zh-CN" altLang="en-US" dirty="0" smtClean="0">
              <a:solidFill>
                <a:srgbClr val="696464"/>
              </a:solidFill>
            </a:endParaRPr>
          </a:p>
        </p:txBody>
      </p:sp>
    </p:spTree>
    <p:extLst>
      <p:ext uri="{BB962C8B-B14F-4D97-AF65-F5344CB8AC3E}">
        <p14:creationId xmlns:p14="http://schemas.microsoft.com/office/powerpoint/2010/main" val="55594320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16632"/>
            <a:ext cx="8534400" cy="792162"/>
          </a:xfrm>
        </p:spPr>
        <p:txBody>
          <a:bodyPr/>
          <a:lstStyle/>
          <a:p>
            <a:pPr algn="ctr"/>
            <a:r>
              <a:rPr lang="zh-CN" altLang="en-US" dirty="0"/>
              <a:t>内容提要</a:t>
            </a:r>
          </a:p>
        </p:txBody>
      </p:sp>
      <p:sp>
        <p:nvSpPr>
          <p:cNvPr id="3" name="内容占位符 2"/>
          <p:cNvSpPr>
            <a:spLocks noGrp="1"/>
          </p:cNvSpPr>
          <p:nvPr>
            <p:ph sz="quarter" idx="1"/>
          </p:nvPr>
        </p:nvSpPr>
        <p:spPr/>
        <p:txBody>
          <a:bodyPr>
            <a:normAutofit/>
          </a:bodyPr>
          <a:lstStyle/>
          <a:p>
            <a:pPr>
              <a:lnSpc>
                <a:spcPct val="200000"/>
              </a:lnSpc>
            </a:pPr>
            <a:r>
              <a:rPr lang="zh-CN" altLang="en-US" sz="3200" dirty="0"/>
              <a:t>发音器官与部位</a:t>
            </a:r>
            <a:endParaRPr lang="en-US" altLang="zh-CN" sz="3200" dirty="0"/>
          </a:p>
          <a:p>
            <a:pPr>
              <a:lnSpc>
                <a:spcPct val="200000"/>
              </a:lnSpc>
            </a:pPr>
            <a:r>
              <a:rPr lang="zh-CN" altLang="en-US" sz="3200" dirty="0"/>
              <a:t>语音</a:t>
            </a:r>
            <a:r>
              <a:rPr lang="zh-CN" altLang="en-US" sz="3200" dirty="0" smtClean="0"/>
              <a:t>产生与分类</a:t>
            </a:r>
            <a:endParaRPr lang="en-US" altLang="zh-CN" sz="3200" dirty="0" smtClean="0"/>
          </a:p>
          <a:p>
            <a:pPr>
              <a:lnSpc>
                <a:spcPct val="200000"/>
              </a:lnSpc>
            </a:pPr>
            <a:r>
              <a:rPr lang="zh-CN" altLang="en-US" sz="3200" dirty="0"/>
              <a:t>语谱</a:t>
            </a:r>
            <a:r>
              <a:rPr lang="zh-CN" altLang="en-US" sz="3200" dirty="0" smtClean="0"/>
              <a:t>图</a:t>
            </a:r>
            <a:r>
              <a:rPr lang="zh-CN" altLang="en-US" sz="3200" dirty="0"/>
              <a:t>及</a:t>
            </a:r>
            <a:r>
              <a:rPr lang="zh-CN" altLang="en-US" sz="3200" dirty="0" smtClean="0"/>
              <a:t>音素</a:t>
            </a:r>
            <a:endParaRPr lang="en-US" altLang="zh-CN" sz="3200" dirty="0" smtClean="0"/>
          </a:p>
          <a:p>
            <a:pPr>
              <a:lnSpc>
                <a:spcPct val="200000"/>
              </a:lnSpc>
            </a:pPr>
            <a:r>
              <a:rPr lang="zh-CN" altLang="en-US" sz="3200" b="1" dirty="0">
                <a:solidFill>
                  <a:srgbClr val="FF0000"/>
                </a:solidFill>
              </a:rPr>
              <a:t>语音信号感知</a:t>
            </a:r>
          </a:p>
        </p:txBody>
      </p:sp>
    </p:spTree>
    <p:extLst>
      <p:ext uri="{BB962C8B-B14F-4D97-AF65-F5344CB8AC3E}">
        <p14:creationId xmlns:p14="http://schemas.microsoft.com/office/powerpoint/2010/main" val="375081707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语音信号感知：人耳的构造</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8044966" cy="49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54786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声波转变为神经信号</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66" y="1630561"/>
            <a:ext cx="8001000" cy="4462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3022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听觉特性</a:t>
            </a:r>
          </a:p>
        </p:txBody>
      </p:sp>
      <p:sp>
        <p:nvSpPr>
          <p:cNvPr id="6" name="内容占位符 2"/>
          <p:cNvSpPr txBox="1">
            <a:spLocks/>
          </p:cNvSpPr>
          <p:nvPr/>
        </p:nvSpPr>
        <p:spPr>
          <a:xfrm>
            <a:off x="566738" y="1412776"/>
            <a:ext cx="8001000" cy="5112568"/>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buClr>
                <a:srgbClr val="D34817"/>
              </a:buClr>
              <a:defRPr/>
            </a:pPr>
            <a:r>
              <a:rPr lang="zh-CN" altLang="en-US" dirty="0" smtClean="0">
                <a:solidFill>
                  <a:prstClr val="black"/>
                </a:solidFill>
              </a:rPr>
              <a:t>正常人可听声音频率范围：</a:t>
            </a:r>
            <a:r>
              <a:rPr lang="en-US" altLang="zh-CN" dirty="0" smtClean="0">
                <a:solidFill>
                  <a:prstClr val="black"/>
                </a:solidFill>
              </a:rPr>
              <a:t>16Hz – 16kHz</a:t>
            </a:r>
          </a:p>
          <a:p>
            <a:pPr fontAlgn="auto">
              <a:lnSpc>
                <a:spcPct val="150000"/>
              </a:lnSpc>
              <a:spcAft>
                <a:spcPts val="0"/>
              </a:spcAft>
              <a:buClr>
                <a:srgbClr val="D34817"/>
              </a:buClr>
              <a:defRPr/>
            </a:pPr>
            <a:r>
              <a:rPr lang="zh-CN" altLang="en-US" dirty="0" smtClean="0">
                <a:solidFill>
                  <a:prstClr val="black"/>
                </a:solidFill>
              </a:rPr>
              <a:t>人耳的听阈及响度</a:t>
            </a:r>
            <a:endParaRPr lang="en-US" altLang="zh-CN" dirty="0" smtClean="0">
              <a:solidFill>
                <a:prstClr val="black"/>
              </a:solidFill>
            </a:endParaRPr>
          </a:p>
          <a:p>
            <a:pPr lvl="1" fontAlgn="auto">
              <a:lnSpc>
                <a:spcPct val="150000"/>
              </a:lnSpc>
              <a:spcAft>
                <a:spcPts val="0"/>
              </a:spcAft>
              <a:buClr>
                <a:srgbClr val="9B2D1F"/>
              </a:buClr>
              <a:defRPr/>
            </a:pPr>
            <a:r>
              <a:rPr lang="zh-CN" altLang="en-US" dirty="0" smtClean="0">
                <a:solidFill>
                  <a:prstClr val="black"/>
                </a:solidFill>
              </a:rPr>
              <a:t>听阈：正常人的听阈就是指声音小到人耳刚刚能听见的大小</a:t>
            </a:r>
            <a:endParaRPr lang="en-US" altLang="zh-CN" dirty="0" smtClean="0">
              <a:solidFill>
                <a:prstClr val="black"/>
              </a:solidFill>
            </a:endParaRPr>
          </a:p>
          <a:p>
            <a:pPr lvl="1" fontAlgn="auto">
              <a:lnSpc>
                <a:spcPct val="150000"/>
              </a:lnSpc>
              <a:spcAft>
                <a:spcPts val="0"/>
              </a:spcAft>
              <a:buClr>
                <a:srgbClr val="9B2D1F"/>
              </a:buClr>
              <a:defRPr/>
            </a:pPr>
            <a:r>
              <a:rPr lang="zh-CN" altLang="en-US" dirty="0" smtClean="0">
                <a:solidFill>
                  <a:prstClr val="black"/>
                </a:solidFill>
              </a:rPr>
              <a:t>响度：反映一个人的主观感觉频率成分声音强弱的物理量，单位为方（</a:t>
            </a:r>
            <a:r>
              <a:rPr lang="en-US" altLang="zh-CN" dirty="0" smtClean="0">
                <a:solidFill>
                  <a:prstClr val="black"/>
                </a:solidFill>
              </a:rPr>
              <a:t>phone</a:t>
            </a:r>
            <a:r>
              <a:rPr lang="zh-CN" altLang="en-US" dirty="0" smtClean="0">
                <a:solidFill>
                  <a:prstClr val="black"/>
                </a:solidFill>
              </a:rPr>
              <a:t>）</a:t>
            </a:r>
            <a:endParaRPr lang="en-US" altLang="zh-CN" dirty="0" smtClean="0">
              <a:solidFill>
                <a:prstClr val="black"/>
              </a:solidFill>
            </a:endParaRPr>
          </a:p>
          <a:p>
            <a:pPr lvl="1" fontAlgn="auto">
              <a:lnSpc>
                <a:spcPct val="150000"/>
              </a:lnSpc>
              <a:spcAft>
                <a:spcPts val="0"/>
              </a:spcAft>
              <a:buClr>
                <a:srgbClr val="9B2D1F"/>
              </a:buClr>
              <a:defRPr/>
            </a:pPr>
            <a:r>
              <a:rPr lang="zh-CN" altLang="en-US" dirty="0" smtClean="0">
                <a:solidFill>
                  <a:prstClr val="black"/>
                </a:solidFill>
              </a:rPr>
              <a:t>在</a:t>
            </a:r>
            <a:r>
              <a:rPr lang="en-US" altLang="zh-CN" dirty="0" smtClean="0">
                <a:solidFill>
                  <a:prstClr val="black"/>
                </a:solidFill>
              </a:rPr>
              <a:t>1KHz</a:t>
            </a:r>
            <a:r>
              <a:rPr lang="zh-CN" altLang="en-US" dirty="0" smtClean="0">
                <a:solidFill>
                  <a:prstClr val="black"/>
                </a:solidFill>
              </a:rPr>
              <a:t>纯音下，响度为</a:t>
            </a:r>
            <a:r>
              <a:rPr lang="en-US" altLang="zh-CN" dirty="0" smtClean="0">
                <a:solidFill>
                  <a:prstClr val="black"/>
                </a:solidFill>
              </a:rPr>
              <a:t>10</a:t>
            </a:r>
            <a:r>
              <a:rPr lang="zh-CN" altLang="en-US" dirty="0" smtClean="0">
                <a:solidFill>
                  <a:prstClr val="black"/>
                </a:solidFill>
              </a:rPr>
              <a:t>方时相当于</a:t>
            </a:r>
            <a:r>
              <a:rPr lang="en-US" altLang="zh-CN" dirty="0" smtClean="0">
                <a:solidFill>
                  <a:prstClr val="black"/>
                </a:solidFill>
              </a:rPr>
              <a:t>10dB</a:t>
            </a:r>
            <a:r>
              <a:rPr lang="zh-CN" altLang="en-US" dirty="0" smtClean="0">
                <a:solidFill>
                  <a:prstClr val="black"/>
                </a:solidFill>
              </a:rPr>
              <a:t>的声压级，人耳感知的声音响度是频率和声压级的函数</a:t>
            </a:r>
            <a:endParaRPr lang="en-US" altLang="zh-CN" dirty="0" smtClean="0">
              <a:solidFill>
                <a:prstClr val="black"/>
              </a:solidFill>
            </a:endParaRPr>
          </a:p>
          <a:p>
            <a:pPr marL="0" indent="0" fontAlgn="auto">
              <a:lnSpc>
                <a:spcPct val="150000"/>
              </a:lnSpc>
              <a:spcAft>
                <a:spcPts val="0"/>
              </a:spcAft>
              <a:buClr>
                <a:srgbClr val="D34817"/>
              </a:buClr>
              <a:buFont typeface="Wingdings" pitchFamily="2" charset="2"/>
              <a:buNone/>
              <a:defRPr/>
            </a:pPr>
            <a:endParaRPr lang="zh-CN" altLang="en-US" dirty="0">
              <a:solidFill>
                <a:prstClr val="black"/>
              </a:solidFill>
            </a:endParaRPr>
          </a:p>
        </p:txBody>
      </p:sp>
    </p:spTree>
    <p:extLst>
      <p:ext uri="{BB962C8B-B14F-4D97-AF65-F5344CB8AC3E}">
        <p14:creationId xmlns:p14="http://schemas.microsoft.com/office/powerpoint/2010/main" val="122846050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1428"/>
            <a:ext cx="7286625"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a:spLocks noChangeArrowheads="1"/>
          </p:cNvSpPr>
          <p:nvPr/>
        </p:nvSpPr>
        <p:spPr bwMode="auto">
          <a:xfrm>
            <a:off x="395536" y="260648"/>
            <a:ext cx="553998" cy="372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sz="2400" b="1" dirty="0" smtClean="0">
                <a:solidFill>
                  <a:srgbClr val="0000FF"/>
                </a:solidFill>
              </a:rPr>
              <a:t>等响度曲</a:t>
            </a:r>
            <a:r>
              <a:rPr lang="zh-CN" altLang="en-US" sz="2400" b="1" dirty="0">
                <a:solidFill>
                  <a:srgbClr val="0000FF"/>
                </a:solidFill>
              </a:rPr>
              <a:t>线与声强级的关系</a:t>
            </a:r>
          </a:p>
        </p:txBody>
      </p:sp>
    </p:spTree>
    <p:extLst>
      <p:ext uri="{BB962C8B-B14F-4D97-AF65-F5344CB8AC3E}">
        <p14:creationId xmlns:p14="http://schemas.microsoft.com/office/powerpoint/2010/main" val="134902657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6"/>
          <p:cNvSpPr txBox="1">
            <a:spLocks/>
          </p:cNvSpPr>
          <p:nvPr/>
        </p:nvSpPr>
        <p:spPr>
          <a:xfrm>
            <a:off x="539552" y="1124744"/>
            <a:ext cx="8001000"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600"/>
              </a:spcAft>
              <a:buClr>
                <a:srgbClr val="D34817"/>
              </a:buClr>
            </a:pPr>
            <a:r>
              <a:rPr lang="zh-CN" altLang="en-US" sz="2800" dirty="0" smtClean="0">
                <a:solidFill>
                  <a:prstClr val="black"/>
                </a:solidFill>
              </a:rPr>
              <a:t>音调是听觉分辨声音高低时用于描述这种感觉的一种特性，客观上用频率表示，单位为</a:t>
            </a:r>
            <a:r>
              <a:rPr lang="en-US" altLang="zh-CN" sz="2800" dirty="0" smtClean="0">
                <a:solidFill>
                  <a:prstClr val="black"/>
                </a:solidFill>
              </a:rPr>
              <a:t>Mel</a:t>
            </a:r>
          </a:p>
          <a:p>
            <a:pPr fontAlgn="auto">
              <a:lnSpc>
                <a:spcPct val="150000"/>
              </a:lnSpc>
              <a:spcAft>
                <a:spcPts val="600"/>
              </a:spcAft>
              <a:buClr>
                <a:srgbClr val="D34817"/>
              </a:buClr>
            </a:pPr>
            <a:r>
              <a:rPr lang="zh-CN" altLang="en-US" sz="2800" dirty="0" smtClean="0">
                <a:solidFill>
                  <a:prstClr val="black"/>
                </a:solidFill>
              </a:rPr>
              <a:t>一个高于听阈</a:t>
            </a:r>
            <a:r>
              <a:rPr lang="en-US" altLang="zh-CN" sz="2800" dirty="0" smtClean="0">
                <a:solidFill>
                  <a:prstClr val="black"/>
                </a:solidFill>
              </a:rPr>
              <a:t>40dB</a:t>
            </a:r>
            <a:r>
              <a:rPr lang="zh-CN" altLang="en-US" sz="2800" dirty="0" smtClean="0">
                <a:solidFill>
                  <a:prstClr val="black"/>
                </a:solidFill>
              </a:rPr>
              <a:t>、频率为</a:t>
            </a:r>
            <a:r>
              <a:rPr lang="en-US" altLang="zh-CN" sz="2800" dirty="0" smtClean="0">
                <a:solidFill>
                  <a:prstClr val="black"/>
                </a:solidFill>
              </a:rPr>
              <a:t>1KHz</a:t>
            </a:r>
            <a:r>
              <a:rPr lang="zh-CN" altLang="en-US" sz="2800" dirty="0" smtClean="0">
                <a:solidFill>
                  <a:prstClr val="black"/>
                </a:solidFill>
              </a:rPr>
              <a:t>的纯音，其产生的音调定为</a:t>
            </a:r>
            <a:r>
              <a:rPr lang="en-US" altLang="zh-CN" sz="2800" dirty="0" smtClean="0">
                <a:solidFill>
                  <a:prstClr val="black"/>
                </a:solidFill>
              </a:rPr>
              <a:t>1000Mel</a:t>
            </a:r>
          </a:p>
          <a:p>
            <a:pPr fontAlgn="auto">
              <a:lnSpc>
                <a:spcPct val="150000"/>
              </a:lnSpc>
              <a:spcAft>
                <a:spcPts val="600"/>
              </a:spcAft>
              <a:buClr>
                <a:srgbClr val="D34817"/>
              </a:buClr>
            </a:pPr>
            <a:r>
              <a:rPr lang="zh-CN" altLang="en-US" sz="2800" dirty="0" smtClean="0">
                <a:solidFill>
                  <a:prstClr val="black"/>
                </a:solidFill>
              </a:rPr>
              <a:t>音调和频率的近似关系：</a:t>
            </a:r>
            <a:endParaRPr lang="en-US" altLang="zh-CN" sz="2800" dirty="0" smtClean="0">
              <a:solidFill>
                <a:prstClr val="black"/>
              </a:solidFill>
            </a:endParaRPr>
          </a:p>
          <a:p>
            <a:pPr marL="469900" lvl="1" indent="0" fontAlgn="auto">
              <a:lnSpc>
                <a:spcPct val="150000"/>
              </a:lnSpc>
              <a:spcAft>
                <a:spcPts val="600"/>
              </a:spcAft>
              <a:buClr>
                <a:srgbClr val="9B2D1F"/>
              </a:buClr>
              <a:buFont typeface="Wingdings" pitchFamily="2" charset="2"/>
              <a:buNone/>
            </a:pPr>
            <a:r>
              <a:rPr lang="en-US" altLang="zh-CN" dirty="0" smtClean="0">
                <a:solidFill>
                  <a:prstClr val="black"/>
                </a:solidFill>
              </a:rPr>
              <a:t>	</a:t>
            </a:r>
            <a:r>
              <a:rPr lang="en-US" altLang="zh-CN" sz="2800" dirty="0" smtClean="0">
                <a:solidFill>
                  <a:prstClr val="black"/>
                </a:solidFill>
              </a:rPr>
              <a:t>	</a:t>
            </a:r>
            <a:r>
              <a:rPr lang="en-US" altLang="zh-CN" sz="2800" dirty="0" err="1" smtClean="0">
                <a:solidFill>
                  <a:prstClr val="black"/>
                </a:solidFill>
              </a:rPr>
              <a:t>T</a:t>
            </a:r>
            <a:r>
              <a:rPr lang="en-US" altLang="zh-CN" sz="2800" baseline="-25000" dirty="0" err="1" smtClean="0">
                <a:solidFill>
                  <a:prstClr val="black"/>
                </a:solidFill>
              </a:rPr>
              <a:t>Mel</a:t>
            </a:r>
            <a:r>
              <a:rPr lang="en-US" altLang="zh-CN" sz="2800" dirty="0" smtClean="0">
                <a:solidFill>
                  <a:prstClr val="black"/>
                </a:solidFill>
              </a:rPr>
              <a:t>=2595log</a:t>
            </a:r>
            <a:r>
              <a:rPr lang="zh-CN" altLang="en-US" sz="2800" dirty="0" smtClean="0">
                <a:solidFill>
                  <a:prstClr val="black"/>
                </a:solidFill>
              </a:rPr>
              <a:t>（</a:t>
            </a:r>
            <a:r>
              <a:rPr lang="en-US" altLang="zh-CN" sz="2800" dirty="0" smtClean="0">
                <a:solidFill>
                  <a:prstClr val="black"/>
                </a:solidFill>
              </a:rPr>
              <a:t>1+f/700</a:t>
            </a:r>
            <a:r>
              <a:rPr lang="zh-CN" altLang="en-US" sz="2800" dirty="0" smtClean="0">
                <a:solidFill>
                  <a:prstClr val="black"/>
                </a:solidFill>
              </a:rPr>
              <a:t>）</a:t>
            </a:r>
          </a:p>
        </p:txBody>
      </p:sp>
      <p:sp>
        <p:nvSpPr>
          <p:cNvPr id="6" name="标题 5"/>
          <p:cNvSpPr txBox="1">
            <a:spLocks/>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smtClean="0">
                <a:solidFill>
                  <a:srgbClr val="696464"/>
                </a:solidFill>
              </a:rPr>
              <a:t>音调</a:t>
            </a:r>
            <a:endParaRPr lang="zh-CN" altLang="en-US" dirty="0" smtClean="0">
              <a:solidFill>
                <a:srgbClr val="696464"/>
              </a:solidFill>
            </a:endParaRPr>
          </a:p>
        </p:txBody>
      </p:sp>
    </p:spTree>
    <p:extLst>
      <p:ext uri="{BB962C8B-B14F-4D97-AF65-F5344CB8AC3E}">
        <p14:creationId xmlns:p14="http://schemas.microsoft.com/office/powerpoint/2010/main" val="405375743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16632"/>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solidFill>
                  <a:srgbClr val="696464"/>
                </a:solidFill>
              </a:rPr>
              <a:t>听觉掩蔽效应</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545977"/>
            <a:ext cx="8000999" cy="4763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291183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636166"/>
            <a:ext cx="8534400" cy="792162"/>
          </a:xfrm>
        </p:spPr>
        <p:txBody>
          <a:bodyPr/>
          <a:lstStyle/>
          <a:p>
            <a:r>
              <a:rPr lang="zh-CN" altLang="en-US" smtClean="0"/>
              <a:t>内容</a:t>
            </a:r>
            <a:r>
              <a:rPr lang="zh-CN" altLang="en-US" smtClean="0"/>
              <a:t>提要</a:t>
            </a:r>
            <a:r>
              <a:rPr lang="en-US" altLang="zh-CN" smtClean="0"/>
              <a:t>(</a:t>
            </a:r>
            <a:r>
              <a:rPr lang="zh-CN" altLang="en-US" smtClean="0"/>
              <a:t>二</a:t>
            </a:r>
            <a:r>
              <a:rPr lang="en-US" altLang="zh-CN" smtClean="0"/>
              <a:t>)</a:t>
            </a:r>
            <a:endParaRPr lang="zh-CN" altLang="en-US" dirty="0"/>
          </a:p>
        </p:txBody>
      </p:sp>
      <p:sp>
        <p:nvSpPr>
          <p:cNvPr id="3" name="内容占位符 2"/>
          <p:cNvSpPr>
            <a:spLocks noGrp="1"/>
          </p:cNvSpPr>
          <p:nvPr>
            <p:ph sz="quarter" idx="1"/>
          </p:nvPr>
        </p:nvSpPr>
        <p:spPr>
          <a:xfrm>
            <a:off x="304800" y="1580728"/>
            <a:ext cx="8534400" cy="4800600"/>
          </a:xfrm>
        </p:spPr>
        <p:txBody>
          <a:bodyPr>
            <a:normAutofit/>
          </a:bodyPr>
          <a:lstStyle/>
          <a:p>
            <a:pPr>
              <a:lnSpc>
                <a:spcPct val="150000"/>
              </a:lnSpc>
            </a:pPr>
            <a:r>
              <a:rPr lang="zh-CN" altLang="en-US" sz="3000" dirty="0"/>
              <a:t>线性产生模型</a:t>
            </a:r>
            <a:endParaRPr lang="en-US" altLang="zh-CN" sz="3000" dirty="0"/>
          </a:p>
          <a:p>
            <a:pPr>
              <a:lnSpc>
                <a:spcPct val="150000"/>
              </a:lnSpc>
            </a:pPr>
            <a:r>
              <a:rPr lang="zh-CN" altLang="en-US" sz="3000" dirty="0"/>
              <a:t>激励模型</a:t>
            </a:r>
            <a:endParaRPr lang="en-US" altLang="zh-CN" sz="3000" dirty="0"/>
          </a:p>
          <a:p>
            <a:pPr lvl="1">
              <a:lnSpc>
                <a:spcPct val="150000"/>
              </a:lnSpc>
            </a:pPr>
            <a:r>
              <a:rPr lang="zh-CN" altLang="en-US" sz="2800" dirty="0" smtClean="0"/>
              <a:t>浊音</a:t>
            </a:r>
            <a:endParaRPr lang="en-US" altLang="zh-CN" sz="2800" dirty="0" smtClean="0"/>
          </a:p>
          <a:p>
            <a:pPr lvl="1">
              <a:lnSpc>
                <a:spcPct val="150000"/>
              </a:lnSpc>
            </a:pPr>
            <a:r>
              <a:rPr lang="zh-CN" altLang="en-US" sz="2800" dirty="0" smtClean="0"/>
              <a:t>清音</a:t>
            </a:r>
            <a:endParaRPr lang="en-US" altLang="zh-CN" sz="2800" dirty="0" smtClean="0"/>
          </a:p>
          <a:p>
            <a:pPr>
              <a:lnSpc>
                <a:spcPct val="150000"/>
              </a:lnSpc>
            </a:pPr>
            <a:r>
              <a:rPr lang="zh-CN" altLang="en-US" sz="3000" dirty="0"/>
              <a:t>声道</a:t>
            </a:r>
            <a:r>
              <a:rPr lang="zh-CN" altLang="en-US" sz="3000" dirty="0" smtClean="0"/>
              <a:t>模型</a:t>
            </a:r>
            <a:endParaRPr lang="en-US" altLang="zh-CN" sz="3000" dirty="0" smtClean="0"/>
          </a:p>
          <a:p>
            <a:pPr>
              <a:lnSpc>
                <a:spcPct val="150000"/>
              </a:lnSpc>
            </a:pPr>
            <a:r>
              <a:rPr lang="zh-CN" altLang="en-US" sz="3000" dirty="0"/>
              <a:t>非线性产生模型</a:t>
            </a:r>
          </a:p>
        </p:txBody>
      </p:sp>
    </p:spTree>
    <p:extLst>
      <p:ext uri="{BB962C8B-B14F-4D97-AF65-F5344CB8AC3E}">
        <p14:creationId xmlns:p14="http://schemas.microsoft.com/office/powerpoint/2010/main" val="57303883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476499" y="1340768"/>
            <a:ext cx="4783137" cy="2959100"/>
          </a:xfrm>
          <a:prstGeom prst="roundRect">
            <a:avLst/>
          </a:prstGeom>
          <a:ln>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dirty="0">
              <a:solidFill>
                <a:srgbClr val="000000"/>
              </a:solidFill>
            </a:endParaRPr>
          </a:p>
        </p:txBody>
      </p:sp>
      <p:sp>
        <p:nvSpPr>
          <p:cNvPr id="6" name="TextBox 5"/>
          <p:cNvSpPr txBox="1"/>
          <p:nvPr/>
        </p:nvSpPr>
        <p:spPr>
          <a:xfrm>
            <a:off x="1103561" y="1861468"/>
            <a:ext cx="1108075" cy="6461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dirty="0">
                <a:solidFill>
                  <a:srgbClr val="000000"/>
                </a:solidFill>
              </a:rPr>
              <a:t>脉冲序列</a:t>
            </a:r>
            <a:endParaRPr lang="en-US" altLang="zh-CN" dirty="0">
              <a:solidFill>
                <a:srgbClr val="000000"/>
              </a:solidFill>
            </a:endParaRPr>
          </a:p>
          <a:p>
            <a:pPr>
              <a:defRPr/>
            </a:pPr>
            <a:r>
              <a:rPr lang="zh-CN" altLang="en-US" dirty="0">
                <a:solidFill>
                  <a:srgbClr val="000000"/>
                </a:solidFill>
              </a:rPr>
              <a:t>发生器</a:t>
            </a:r>
          </a:p>
        </p:txBody>
      </p:sp>
      <p:cxnSp>
        <p:nvCxnSpPr>
          <p:cNvPr id="7" name="直接箭头连接符 3"/>
          <p:cNvCxnSpPr>
            <a:cxnSpLocks noChangeShapeType="1"/>
            <a:stCxn id="6" idx="3"/>
            <a:endCxn id="8" idx="1"/>
          </p:cNvCxnSpPr>
          <p:nvPr/>
        </p:nvCxnSpPr>
        <p:spPr bwMode="auto">
          <a:xfrm>
            <a:off x="2211636" y="2185318"/>
            <a:ext cx="3810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7"/>
          <p:cNvSpPr txBox="1"/>
          <p:nvPr/>
        </p:nvSpPr>
        <p:spPr>
          <a:xfrm>
            <a:off x="2592636" y="1861468"/>
            <a:ext cx="876300" cy="6461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dirty="0">
                <a:solidFill>
                  <a:srgbClr val="000000"/>
                </a:solidFill>
              </a:rPr>
              <a:t>声门波</a:t>
            </a:r>
            <a:endParaRPr lang="en-US" altLang="zh-CN" dirty="0">
              <a:solidFill>
                <a:srgbClr val="000000"/>
              </a:solidFill>
            </a:endParaRPr>
          </a:p>
          <a:p>
            <a:pPr>
              <a:defRPr/>
            </a:pPr>
            <a:r>
              <a:rPr lang="zh-CN" altLang="en-US" dirty="0">
                <a:solidFill>
                  <a:srgbClr val="000000"/>
                </a:solidFill>
              </a:rPr>
              <a:t>模型</a:t>
            </a:r>
          </a:p>
        </p:txBody>
      </p:sp>
      <p:cxnSp>
        <p:nvCxnSpPr>
          <p:cNvPr id="9" name="直接箭头连接符 5"/>
          <p:cNvCxnSpPr>
            <a:cxnSpLocks noChangeShapeType="1"/>
            <a:endCxn id="6" idx="1"/>
          </p:cNvCxnSpPr>
          <p:nvPr/>
        </p:nvCxnSpPr>
        <p:spPr bwMode="auto">
          <a:xfrm>
            <a:off x="459036" y="2185318"/>
            <a:ext cx="644525"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 name="TextBox 6"/>
          <p:cNvSpPr txBox="1">
            <a:spLocks noChangeArrowheads="1"/>
          </p:cNvSpPr>
          <p:nvPr/>
        </p:nvSpPr>
        <p:spPr bwMode="auto">
          <a:xfrm>
            <a:off x="498724" y="1874168"/>
            <a:ext cx="6461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a:solidFill>
                  <a:srgbClr val="000000"/>
                </a:solidFill>
              </a:rPr>
              <a:t>基音</a:t>
            </a:r>
            <a:endParaRPr lang="en-US" altLang="zh-CN">
              <a:solidFill>
                <a:srgbClr val="000000"/>
              </a:solidFill>
            </a:endParaRPr>
          </a:p>
          <a:p>
            <a:pPr eaLnBrk="1" hangingPunct="1"/>
            <a:r>
              <a:rPr lang="zh-CN" altLang="en-US">
                <a:solidFill>
                  <a:srgbClr val="000000"/>
                </a:solidFill>
              </a:rPr>
              <a:t>周期</a:t>
            </a:r>
            <a:endParaRPr lang="en-US" altLang="zh-CN">
              <a:solidFill>
                <a:srgbClr val="000000"/>
              </a:solidFill>
            </a:endParaRPr>
          </a:p>
          <a:p>
            <a:pPr eaLnBrk="1" hangingPunct="1"/>
            <a:r>
              <a:rPr lang="en-US" altLang="zh-CN">
                <a:solidFill>
                  <a:srgbClr val="000000"/>
                </a:solidFill>
              </a:rPr>
              <a:t>T</a:t>
            </a:r>
            <a:r>
              <a:rPr lang="en-US" altLang="zh-CN" baseline="-25000">
                <a:solidFill>
                  <a:srgbClr val="000000"/>
                </a:solidFill>
              </a:rPr>
              <a:t>p</a:t>
            </a:r>
            <a:endParaRPr lang="zh-CN" altLang="en-US" baseline="-25000">
              <a:solidFill>
                <a:srgbClr val="000000"/>
              </a:solidFill>
            </a:endParaRPr>
          </a:p>
        </p:txBody>
      </p:sp>
      <p:sp>
        <p:nvSpPr>
          <p:cNvPr id="11" name="TextBox 10"/>
          <p:cNvSpPr txBox="1"/>
          <p:nvPr/>
        </p:nvSpPr>
        <p:spPr>
          <a:xfrm>
            <a:off x="1103561" y="2775868"/>
            <a:ext cx="1108075" cy="6461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dirty="0">
                <a:solidFill>
                  <a:srgbClr val="000000"/>
                </a:solidFill>
              </a:rPr>
              <a:t>随机噪声</a:t>
            </a:r>
            <a:endParaRPr lang="en-US" altLang="zh-CN" dirty="0">
              <a:solidFill>
                <a:srgbClr val="000000"/>
              </a:solidFill>
            </a:endParaRPr>
          </a:p>
          <a:p>
            <a:pPr>
              <a:defRPr/>
            </a:pPr>
            <a:r>
              <a:rPr lang="zh-CN" altLang="en-US" dirty="0">
                <a:solidFill>
                  <a:srgbClr val="000000"/>
                </a:solidFill>
              </a:rPr>
              <a:t>发生器</a:t>
            </a:r>
          </a:p>
        </p:txBody>
      </p:sp>
      <p:sp>
        <p:nvSpPr>
          <p:cNvPr id="12" name="流程图: 汇总连接 7"/>
          <p:cNvSpPr>
            <a:spLocks noChangeArrowheads="1"/>
          </p:cNvSpPr>
          <p:nvPr/>
        </p:nvSpPr>
        <p:spPr bwMode="auto">
          <a:xfrm>
            <a:off x="3888036" y="2028156"/>
            <a:ext cx="304800" cy="304800"/>
          </a:xfrm>
          <a:prstGeom prst="flowChartSummingJunction">
            <a:avLst/>
          </a:prstGeom>
          <a:solidFill>
            <a:schemeClr val="accent1"/>
          </a:solidFill>
          <a:ln w="9525" algn="ctr">
            <a:solidFill>
              <a:schemeClr val="tx1"/>
            </a:solidFill>
            <a:round/>
            <a:headEnd/>
            <a:tailEnd/>
          </a:ln>
        </p:spPr>
        <p:txBody>
          <a:bodyPr wrap="none" anchor="ctr"/>
          <a:lstStyle/>
          <a:p>
            <a:endParaRPr lang="zh-CN" altLang="en-US">
              <a:solidFill>
                <a:srgbClr val="000000"/>
              </a:solidFill>
            </a:endParaRPr>
          </a:p>
        </p:txBody>
      </p:sp>
      <p:cxnSp>
        <p:nvCxnSpPr>
          <p:cNvPr id="13" name="直接箭头连接符 10"/>
          <p:cNvCxnSpPr>
            <a:cxnSpLocks noChangeShapeType="1"/>
            <a:stCxn id="8" idx="3"/>
            <a:endCxn id="12" idx="2"/>
          </p:cNvCxnSpPr>
          <p:nvPr/>
        </p:nvCxnSpPr>
        <p:spPr bwMode="auto">
          <a:xfrm flipV="1">
            <a:off x="3468936" y="2180556"/>
            <a:ext cx="419100" cy="47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流程图: 汇总连接 18"/>
          <p:cNvSpPr>
            <a:spLocks noChangeArrowheads="1"/>
          </p:cNvSpPr>
          <p:nvPr/>
        </p:nvSpPr>
        <p:spPr bwMode="auto">
          <a:xfrm>
            <a:off x="3888036" y="2947318"/>
            <a:ext cx="304800" cy="304800"/>
          </a:xfrm>
          <a:prstGeom prst="flowChartSummingJunction">
            <a:avLst/>
          </a:prstGeom>
          <a:solidFill>
            <a:schemeClr val="accent1"/>
          </a:solidFill>
          <a:ln w="9525" algn="ctr">
            <a:solidFill>
              <a:schemeClr val="tx1"/>
            </a:solidFill>
            <a:round/>
            <a:headEnd/>
            <a:tailEnd/>
          </a:ln>
        </p:spPr>
        <p:txBody>
          <a:bodyPr wrap="none" anchor="ctr"/>
          <a:lstStyle/>
          <a:p>
            <a:endParaRPr lang="zh-CN" altLang="en-US">
              <a:solidFill>
                <a:srgbClr val="000000"/>
              </a:solidFill>
            </a:endParaRPr>
          </a:p>
        </p:txBody>
      </p:sp>
      <p:cxnSp>
        <p:nvCxnSpPr>
          <p:cNvPr id="15" name="直接箭头连接符 19"/>
          <p:cNvCxnSpPr>
            <a:cxnSpLocks noChangeShapeType="1"/>
            <a:stCxn id="11" idx="3"/>
            <a:endCxn id="14" idx="2"/>
          </p:cNvCxnSpPr>
          <p:nvPr/>
        </p:nvCxnSpPr>
        <p:spPr bwMode="auto">
          <a:xfrm>
            <a:off x="2211636" y="3099718"/>
            <a:ext cx="16764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 name="直接箭头连接符 17"/>
          <p:cNvCxnSpPr>
            <a:cxnSpLocks noChangeShapeType="1"/>
            <a:endCxn id="12" idx="0"/>
          </p:cNvCxnSpPr>
          <p:nvPr/>
        </p:nvCxnSpPr>
        <p:spPr bwMode="auto">
          <a:xfrm>
            <a:off x="4040436" y="1480468"/>
            <a:ext cx="0" cy="5476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 name="直接箭头连接符 21"/>
          <p:cNvCxnSpPr>
            <a:cxnSpLocks noChangeShapeType="1"/>
            <a:endCxn id="14" idx="4"/>
          </p:cNvCxnSpPr>
          <p:nvPr/>
        </p:nvCxnSpPr>
        <p:spPr bwMode="auto">
          <a:xfrm flipV="1">
            <a:off x="4040436" y="3252118"/>
            <a:ext cx="0" cy="6667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TextBox 22"/>
          <p:cNvSpPr txBox="1">
            <a:spLocks noChangeArrowheads="1"/>
          </p:cNvSpPr>
          <p:nvPr/>
        </p:nvSpPr>
        <p:spPr bwMode="auto">
          <a:xfrm>
            <a:off x="4021090" y="1632868"/>
            <a:ext cx="934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dirty="0">
                <a:solidFill>
                  <a:srgbClr val="000000"/>
                </a:solidFill>
              </a:rPr>
              <a:t>幅度</a:t>
            </a:r>
            <a:r>
              <a:rPr lang="en-US" altLang="zh-CN" dirty="0" smtClean="0">
                <a:solidFill>
                  <a:srgbClr val="000000"/>
                </a:solidFill>
              </a:rPr>
              <a:t>Av</a:t>
            </a:r>
            <a:endParaRPr lang="zh-CN" altLang="en-US" dirty="0">
              <a:solidFill>
                <a:srgbClr val="000000"/>
              </a:solidFill>
            </a:endParaRPr>
          </a:p>
        </p:txBody>
      </p:sp>
      <p:sp>
        <p:nvSpPr>
          <p:cNvPr id="19" name="TextBox 27"/>
          <p:cNvSpPr txBox="1">
            <a:spLocks noChangeArrowheads="1"/>
          </p:cNvSpPr>
          <p:nvPr/>
        </p:nvSpPr>
        <p:spPr bwMode="auto">
          <a:xfrm>
            <a:off x="4032513" y="3320381"/>
            <a:ext cx="9492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dirty="0">
                <a:solidFill>
                  <a:srgbClr val="000000"/>
                </a:solidFill>
              </a:rPr>
              <a:t>幅度</a:t>
            </a:r>
            <a:r>
              <a:rPr lang="en-US" altLang="zh-CN" dirty="0" smtClean="0">
                <a:solidFill>
                  <a:srgbClr val="000000"/>
                </a:solidFill>
              </a:rPr>
              <a:t>An</a:t>
            </a:r>
            <a:endParaRPr lang="zh-CN" altLang="en-US" dirty="0">
              <a:solidFill>
                <a:srgbClr val="000000"/>
              </a:solidFill>
            </a:endParaRPr>
          </a:p>
        </p:txBody>
      </p:sp>
      <p:cxnSp>
        <p:nvCxnSpPr>
          <p:cNvPr id="20" name="直接箭头连接符 25"/>
          <p:cNvCxnSpPr>
            <a:cxnSpLocks noChangeShapeType="1"/>
          </p:cNvCxnSpPr>
          <p:nvPr/>
        </p:nvCxnSpPr>
        <p:spPr bwMode="auto">
          <a:xfrm>
            <a:off x="4269036" y="2180556"/>
            <a:ext cx="12192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直接箭头连接符 32"/>
          <p:cNvCxnSpPr>
            <a:cxnSpLocks noChangeShapeType="1"/>
          </p:cNvCxnSpPr>
          <p:nvPr/>
        </p:nvCxnSpPr>
        <p:spPr bwMode="auto">
          <a:xfrm>
            <a:off x="4269036" y="3120356"/>
            <a:ext cx="12192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2" name="流程图: 联系 28"/>
          <p:cNvSpPr>
            <a:spLocks noChangeArrowheads="1"/>
          </p:cNvSpPr>
          <p:nvPr/>
        </p:nvSpPr>
        <p:spPr bwMode="auto">
          <a:xfrm>
            <a:off x="5412036" y="2394868"/>
            <a:ext cx="152400" cy="152400"/>
          </a:xfrm>
          <a:prstGeom prst="flowChartConnector">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solidFill>
                <a:srgbClr val="000000"/>
              </a:solidFill>
            </a:endParaRPr>
          </a:p>
        </p:txBody>
      </p:sp>
      <p:sp>
        <p:nvSpPr>
          <p:cNvPr id="23" name="流程图: 联系 34"/>
          <p:cNvSpPr>
            <a:spLocks noChangeArrowheads="1"/>
          </p:cNvSpPr>
          <p:nvPr/>
        </p:nvSpPr>
        <p:spPr bwMode="auto">
          <a:xfrm>
            <a:off x="5424736" y="2748881"/>
            <a:ext cx="152400" cy="152400"/>
          </a:xfrm>
          <a:prstGeom prst="flowChartConnector">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solidFill>
                <a:srgbClr val="000000"/>
              </a:solidFill>
            </a:endParaRPr>
          </a:p>
        </p:txBody>
      </p:sp>
      <p:sp>
        <p:nvSpPr>
          <p:cNvPr id="24" name="流程图: 联系 35"/>
          <p:cNvSpPr>
            <a:spLocks noChangeArrowheads="1"/>
          </p:cNvSpPr>
          <p:nvPr/>
        </p:nvSpPr>
        <p:spPr bwMode="auto">
          <a:xfrm>
            <a:off x="5640636" y="2586956"/>
            <a:ext cx="152400" cy="152400"/>
          </a:xfrm>
          <a:prstGeom prst="flowChartConnector">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solidFill>
                <a:srgbClr val="000000"/>
              </a:solidFill>
            </a:endParaRPr>
          </a:p>
        </p:txBody>
      </p:sp>
      <p:cxnSp>
        <p:nvCxnSpPr>
          <p:cNvPr id="25" name="直接连接符 3"/>
          <p:cNvCxnSpPr>
            <a:cxnSpLocks noChangeShapeType="1"/>
            <a:endCxn id="22" idx="0"/>
          </p:cNvCxnSpPr>
          <p:nvPr/>
        </p:nvCxnSpPr>
        <p:spPr bwMode="auto">
          <a:xfrm>
            <a:off x="5488236" y="2180556"/>
            <a:ext cx="0" cy="214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5488236" y="2904456"/>
            <a:ext cx="0" cy="214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7" name="TextBox 26"/>
          <p:cNvSpPr txBox="1"/>
          <p:nvPr/>
        </p:nvSpPr>
        <p:spPr>
          <a:xfrm>
            <a:off x="6261349" y="2331368"/>
            <a:ext cx="646112" cy="6461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dirty="0">
                <a:solidFill>
                  <a:srgbClr val="000000"/>
                </a:solidFill>
              </a:rPr>
              <a:t>声道</a:t>
            </a:r>
            <a:endParaRPr lang="en-US" altLang="zh-CN" dirty="0">
              <a:solidFill>
                <a:srgbClr val="000000"/>
              </a:solidFill>
            </a:endParaRPr>
          </a:p>
          <a:p>
            <a:pPr>
              <a:defRPr/>
            </a:pPr>
            <a:r>
              <a:rPr lang="zh-CN" altLang="en-US" dirty="0">
                <a:solidFill>
                  <a:srgbClr val="000000"/>
                </a:solidFill>
              </a:rPr>
              <a:t>模型</a:t>
            </a:r>
          </a:p>
        </p:txBody>
      </p:sp>
      <p:sp>
        <p:nvSpPr>
          <p:cNvPr id="28" name="TextBox 27"/>
          <p:cNvSpPr txBox="1"/>
          <p:nvPr/>
        </p:nvSpPr>
        <p:spPr>
          <a:xfrm>
            <a:off x="7471024" y="2318668"/>
            <a:ext cx="646112" cy="64611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zh-CN" altLang="en-US" dirty="0">
                <a:solidFill>
                  <a:srgbClr val="000000"/>
                </a:solidFill>
              </a:rPr>
              <a:t>辐射</a:t>
            </a:r>
            <a:endParaRPr lang="en-US" altLang="zh-CN" dirty="0">
              <a:solidFill>
                <a:srgbClr val="000000"/>
              </a:solidFill>
            </a:endParaRPr>
          </a:p>
          <a:p>
            <a:pPr>
              <a:defRPr/>
            </a:pPr>
            <a:r>
              <a:rPr lang="zh-CN" altLang="en-US" dirty="0">
                <a:solidFill>
                  <a:srgbClr val="000000"/>
                </a:solidFill>
              </a:rPr>
              <a:t>模型</a:t>
            </a:r>
            <a:endParaRPr lang="en-US" altLang="zh-CN" dirty="0">
              <a:solidFill>
                <a:srgbClr val="000000"/>
              </a:solidFill>
            </a:endParaRPr>
          </a:p>
        </p:txBody>
      </p:sp>
      <p:cxnSp>
        <p:nvCxnSpPr>
          <p:cNvPr id="29" name="直接箭头连接符 9"/>
          <p:cNvCxnSpPr>
            <a:cxnSpLocks noChangeShapeType="1"/>
            <a:endCxn id="27" idx="1"/>
          </p:cNvCxnSpPr>
          <p:nvPr/>
        </p:nvCxnSpPr>
        <p:spPr bwMode="auto">
          <a:xfrm flipV="1">
            <a:off x="5754936" y="2655218"/>
            <a:ext cx="506413"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直接箭头连接符 36"/>
          <p:cNvCxnSpPr>
            <a:cxnSpLocks noChangeShapeType="1"/>
          </p:cNvCxnSpPr>
          <p:nvPr/>
        </p:nvCxnSpPr>
        <p:spPr bwMode="auto">
          <a:xfrm>
            <a:off x="6921749" y="2647281"/>
            <a:ext cx="573087"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1" name="直接箭头连接符 37"/>
          <p:cNvCxnSpPr>
            <a:cxnSpLocks noChangeShapeType="1"/>
          </p:cNvCxnSpPr>
          <p:nvPr/>
        </p:nvCxnSpPr>
        <p:spPr bwMode="auto">
          <a:xfrm>
            <a:off x="8117136" y="2650456"/>
            <a:ext cx="5715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2" name="TextBox 15"/>
          <p:cNvSpPr txBox="1">
            <a:spLocks noChangeArrowheads="1"/>
          </p:cNvSpPr>
          <p:nvPr/>
        </p:nvSpPr>
        <p:spPr bwMode="auto">
          <a:xfrm>
            <a:off x="6250236" y="3004468"/>
            <a:ext cx="65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solidFill>
                  <a:srgbClr val="000000"/>
                </a:solidFill>
              </a:rPr>
              <a:t>V(Z)</a:t>
            </a:r>
            <a:endParaRPr lang="zh-CN" altLang="en-US" sz="1600">
              <a:solidFill>
                <a:srgbClr val="000000"/>
              </a:solidFill>
            </a:endParaRPr>
          </a:p>
        </p:txBody>
      </p:sp>
      <p:sp>
        <p:nvSpPr>
          <p:cNvPr id="33" name="TextBox 39"/>
          <p:cNvSpPr txBox="1">
            <a:spLocks noChangeArrowheads="1"/>
          </p:cNvSpPr>
          <p:nvPr/>
        </p:nvSpPr>
        <p:spPr bwMode="auto">
          <a:xfrm>
            <a:off x="7539286" y="3004468"/>
            <a:ext cx="655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solidFill>
                  <a:srgbClr val="000000"/>
                </a:solidFill>
              </a:rPr>
              <a:t>R(Z)</a:t>
            </a:r>
            <a:endParaRPr lang="zh-CN" altLang="en-US" sz="1600">
              <a:solidFill>
                <a:srgbClr val="000000"/>
              </a:solidFill>
            </a:endParaRPr>
          </a:p>
        </p:txBody>
      </p:sp>
      <p:sp>
        <p:nvSpPr>
          <p:cNvPr id="34" name="TextBox 40"/>
          <p:cNvSpPr txBox="1">
            <a:spLocks noChangeArrowheads="1"/>
          </p:cNvSpPr>
          <p:nvPr/>
        </p:nvSpPr>
        <p:spPr bwMode="auto">
          <a:xfrm>
            <a:off x="2692649" y="2471068"/>
            <a:ext cx="671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en-US" altLang="zh-CN" sz="1600">
                <a:solidFill>
                  <a:srgbClr val="000000"/>
                </a:solidFill>
              </a:rPr>
              <a:t>G(Z)</a:t>
            </a:r>
            <a:endParaRPr lang="zh-CN" altLang="en-US" sz="1600">
              <a:solidFill>
                <a:srgbClr val="000000"/>
              </a:solidFill>
            </a:endParaRPr>
          </a:p>
        </p:txBody>
      </p:sp>
      <p:cxnSp>
        <p:nvCxnSpPr>
          <p:cNvPr id="35" name="直接连接符 17"/>
          <p:cNvCxnSpPr>
            <a:cxnSpLocks noChangeShapeType="1"/>
            <a:endCxn id="22" idx="3"/>
          </p:cNvCxnSpPr>
          <p:nvPr/>
        </p:nvCxnSpPr>
        <p:spPr bwMode="auto">
          <a:xfrm flipH="1" flipV="1">
            <a:off x="5434261" y="2525043"/>
            <a:ext cx="206375" cy="984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6" name="弧形 35"/>
          <p:cNvSpPr/>
          <p:nvPr/>
        </p:nvSpPr>
        <p:spPr bwMode="auto">
          <a:xfrm rot="14366826">
            <a:off x="5599361" y="2418681"/>
            <a:ext cx="366713" cy="465137"/>
          </a:xfrm>
          <a:prstGeom prst="arc">
            <a:avLst/>
          </a:pr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wrap="none" anchor="ctr"/>
          <a:lstStyle/>
          <a:p>
            <a:pPr>
              <a:defRPr/>
            </a:pPr>
            <a:endParaRPr lang="zh-CN" altLang="en-US">
              <a:solidFill>
                <a:srgbClr val="000000"/>
              </a:solidFill>
            </a:endParaRPr>
          </a:p>
        </p:txBody>
      </p:sp>
      <p:sp>
        <p:nvSpPr>
          <p:cNvPr id="37" name="TextBox 20"/>
          <p:cNvSpPr txBox="1">
            <a:spLocks noChangeArrowheads="1"/>
          </p:cNvSpPr>
          <p:nvPr/>
        </p:nvSpPr>
        <p:spPr bwMode="auto">
          <a:xfrm>
            <a:off x="324172" y="5651401"/>
            <a:ext cx="849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dirty="0">
                <a:solidFill>
                  <a:srgbClr val="000000"/>
                </a:solidFill>
              </a:rPr>
              <a:t>系统传输函数：</a:t>
            </a:r>
            <a:r>
              <a:rPr lang="en-US" altLang="zh-CN" dirty="0">
                <a:solidFill>
                  <a:srgbClr val="000000"/>
                </a:solidFill>
              </a:rPr>
              <a:t>H(Z)=G(Z)V(Z)R(Z) </a:t>
            </a:r>
            <a:r>
              <a:rPr lang="zh-CN" altLang="en-US" dirty="0">
                <a:solidFill>
                  <a:srgbClr val="000000"/>
                </a:solidFill>
              </a:rPr>
              <a:t>：</a:t>
            </a:r>
            <a:r>
              <a:rPr lang="zh-CN" altLang="en-US" b="1" dirty="0">
                <a:solidFill>
                  <a:srgbClr val="0000FF"/>
                </a:solidFill>
              </a:rPr>
              <a:t>激励模型</a:t>
            </a:r>
            <a:r>
              <a:rPr lang="en-US" altLang="zh-CN" b="1" dirty="0">
                <a:solidFill>
                  <a:srgbClr val="0000FF"/>
                </a:solidFill>
              </a:rPr>
              <a:t>G</a:t>
            </a:r>
            <a:r>
              <a:rPr lang="zh-CN" altLang="en-US" b="1" dirty="0">
                <a:solidFill>
                  <a:srgbClr val="0000FF"/>
                </a:solidFill>
              </a:rPr>
              <a:t>、声道模型</a:t>
            </a:r>
            <a:r>
              <a:rPr lang="en-US" altLang="zh-CN" b="1" dirty="0">
                <a:solidFill>
                  <a:srgbClr val="0000FF"/>
                </a:solidFill>
              </a:rPr>
              <a:t>V</a:t>
            </a:r>
            <a:r>
              <a:rPr lang="zh-CN" altLang="en-US" b="1" dirty="0">
                <a:solidFill>
                  <a:srgbClr val="0000FF"/>
                </a:solidFill>
              </a:rPr>
              <a:t>、辐射模型</a:t>
            </a:r>
            <a:r>
              <a:rPr lang="en-US" altLang="zh-CN" b="1" dirty="0">
                <a:solidFill>
                  <a:srgbClr val="0000FF"/>
                </a:solidFill>
              </a:rPr>
              <a:t>R</a:t>
            </a:r>
            <a:r>
              <a:rPr lang="en-US" altLang="zh-CN" dirty="0">
                <a:solidFill>
                  <a:srgbClr val="000000"/>
                </a:solidFill>
              </a:rPr>
              <a:t>    </a:t>
            </a:r>
            <a:endParaRPr lang="zh-CN" altLang="en-US" dirty="0">
              <a:solidFill>
                <a:srgbClr val="000000"/>
              </a:solidFill>
            </a:endParaRPr>
          </a:p>
        </p:txBody>
      </p:sp>
      <p:sp>
        <p:nvSpPr>
          <p:cNvPr id="38" name="下箭头 37"/>
          <p:cNvSpPr/>
          <p:nvPr/>
        </p:nvSpPr>
        <p:spPr bwMode="auto">
          <a:xfrm>
            <a:off x="6450261" y="1755106"/>
            <a:ext cx="125413" cy="563562"/>
          </a:xfrm>
          <a:prstGeom prst="down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solidFill>
                <a:srgbClr val="000000"/>
              </a:solidFill>
            </a:endParaRPr>
          </a:p>
        </p:txBody>
      </p:sp>
      <p:sp>
        <p:nvSpPr>
          <p:cNvPr id="39" name="TextBox 3"/>
          <p:cNvSpPr txBox="1">
            <a:spLocks noChangeArrowheads="1"/>
          </p:cNvSpPr>
          <p:nvPr/>
        </p:nvSpPr>
        <p:spPr bwMode="auto">
          <a:xfrm>
            <a:off x="6526461" y="1632868"/>
            <a:ext cx="646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a:solidFill>
                  <a:srgbClr val="000000"/>
                </a:solidFill>
              </a:rPr>
              <a:t>声道</a:t>
            </a:r>
            <a:endParaRPr lang="en-US" altLang="zh-CN">
              <a:solidFill>
                <a:srgbClr val="000000"/>
              </a:solidFill>
            </a:endParaRPr>
          </a:p>
          <a:p>
            <a:pPr eaLnBrk="1" hangingPunct="1"/>
            <a:r>
              <a:rPr lang="zh-CN" altLang="en-US">
                <a:solidFill>
                  <a:srgbClr val="000000"/>
                </a:solidFill>
              </a:rPr>
              <a:t>参数</a:t>
            </a:r>
          </a:p>
        </p:txBody>
      </p:sp>
      <p:sp>
        <p:nvSpPr>
          <p:cNvPr id="40" name="TextBox 5"/>
          <p:cNvSpPr txBox="1">
            <a:spLocks noChangeArrowheads="1"/>
          </p:cNvSpPr>
          <p:nvPr/>
        </p:nvSpPr>
        <p:spPr bwMode="auto">
          <a:xfrm>
            <a:off x="313059" y="5118001"/>
            <a:ext cx="8494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a:solidFill>
                  <a:srgbClr val="000000"/>
                </a:solidFill>
              </a:rPr>
              <a:t>语音是由气流激励声道，最后从嘴唇或鼻孔、或同时从嘴唇和鼻孔辐射出来形成的</a:t>
            </a:r>
          </a:p>
        </p:txBody>
      </p:sp>
      <p:sp>
        <p:nvSpPr>
          <p:cNvPr id="41" name="TextBox 6"/>
          <p:cNvSpPr txBox="1">
            <a:spLocks noChangeArrowheads="1"/>
          </p:cNvSpPr>
          <p:nvPr/>
        </p:nvSpPr>
        <p:spPr bwMode="auto">
          <a:xfrm>
            <a:off x="1449636" y="3930536"/>
            <a:ext cx="2852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r>
              <a:rPr lang="zh-CN" altLang="en-US" b="1" dirty="0">
                <a:solidFill>
                  <a:srgbClr val="0000FF"/>
                </a:solidFill>
              </a:rPr>
              <a:t>激励</a:t>
            </a:r>
            <a:r>
              <a:rPr lang="zh-CN" altLang="en-US" b="1" dirty="0" smtClean="0">
                <a:solidFill>
                  <a:srgbClr val="0000FF"/>
                </a:solidFill>
              </a:rPr>
              <a:t>模型（声带</a:t>
            </a:r>
            <a:r>
              <a:rPr lang="en-US" altLang="zh-CN" b="1" dirty="0" smtClean="0">
                <a:solidFill>
                  <a:srgbClr val="0000FF"/>
                </a:solidFill>
              </a:rPr>
              <a:t>-</a:t>
            </a:r>
            <a:r>
              <a:rPr lang="zh-CN" altLang="en-US" b="1" dirty="0" smtClean="0">
                <a:solidFill>
                  <a:srgbClr val="0000FF"/>
                </a:solidFill>
              </a:rPr>
              <a:t>激励源）</a:t>
            </a:r>
            <a:endParaRPr lang="zh-CN" altLang="en-US" b="1" dirty="0">
              <a:solidFill>
                <a:srgbClr val="0000FF"/>
              </a:solidFill>
            </a:endParaRPr>
          </a:p>
        </p:txBody>
      </p:sp>
      <p:sp>
        <p:nvSpPr>
          <p:cNvPr id="42" name="TextBox 41"/>
          <p:cNvSpPr txBox="1"/>
          <p:nvPr/>
        </p:nvSpPr>
        <p:spPr>
          <a:xfrm>
            <a:off x="5869236" y="3930536"/>
            <a:ext cx="1457450" cy="369332"/>
          </a:xfrm>
          <a:prstGeom prst="rect">
            <a:avLst/>
          </a:prstGeom>
          <a:noFill/>
        </p:spPr>
        <p:txBody>
          <a:bodyPr wrap="none" rtlCol="0">
            <a:spAutoFit/>
          </a:bodyPr>
          <a:lstStyle/>
          <a:p>
            <a:r>
              <a:rPr lang="zh-CN" altLang="en-US" b="1" dirty="0">
                <a:solidFill>
                  <a:srgbClr val="0000FF"/>
                </a:solidFill>
              </a:rPr>
              <a:t>声道</a:t>
            </a:r>
            <a:r>
              <a:rPr lang="en-US" altLang="zh-CN" b="1" dirty="0">
                <a:solidFill>
                  <a:srgbClr val="0000FF"/>
                </a:solidFill>
              </a:rPr>
              <a:t>-</a:t>
            </a:r>
            <a:r>
              <a:rPr lang="zh-CN" altLang="en-US" b="1" dirty="0">
                <a:solidFill>
                  <a:srgbClr val="0000FF"/>
                </a:solidFill>
              </a:rPr>
              <a:t>调节器</a:t>
            </a:r>
          </a:p>
        </p:txBody>
      </p:sp>
      <p:sp>
        <p:nvSpPr>
          <p:cNvPr id="43" name="TextBox 42"/>
          <p:cNvSpPr txBox="1"/>
          <p:nvPr/>
        </p:nvSpPr>
        <p:spPr>
          <a:xfrm>
            <a:off x="7398469" y="3928952"/>
            <a:ext cx="992580" cy="369332"/>
          </a:xfrm>
          <a:prstGeom prst="rect">
            <a:avLst/>
          </a:prstGeom>
          <a:noFill/>
        </p:spPr>
        <p:txBody>
          <a:bodyPr wrap="none" rtlCol="0">
            <a:spAutoFit/>
          </a:bodyPr>
          <a:lstStyle/>
          <a:p>
            <a:r>
              <a:rPr lang="zh-CN" altLang="en-US" b="1" dirty="0">
                <a:solidFill>
                  <a:srgbClr val="0000FF"/>
                </a:solidFill>
              </a:rPr>
              <a:t>唇</a:t>
            </a:r>
            <a:r>
              <a:rPr lang="en-US" altLang="zh-CN" b="1" dirty="0" smtClean="0">
                <a:solidFill>
                  <a:srgbClr val="0000FF"/>
                </a:solidFill>
              </a:rPr>
              <a:t>-</a:t>
            </a:r>
            <a:r>
              <a:rPr lang="zh-CN" altLang="en-US" b="1" dirty="0">
                <a:solidFill>
                  <a:srgbClr val="0000FF"/>
                </a:solidFill>
              </a:rPr>
              <a:t>辐射</a:t>
            </a:r>
          </a:p>
        </p:txBody>
      </p:sp>
      <p:sp>
        <p:nvSpPr>
          <p:cNvPr id="44" name="标题 43"/>
          <p:cNvSpPr>
            <a:spLocks noGrp="1"/>
          </p:cNvSpPr>
          <p:nvPr>
            <p:ph type="title"/>
          </p:nvPr>
        </p:nvSpPr>
        <p:spPr>
          <a:xfrm>
            <a:off x="304800" y="116632"/>
            <a:ext cx="8534400" cy="792162"/>
          </a:xfrm>
        </p:spPr>
        <p:txBody>
          <a:bodyPr/>
          <a:lstStyle/>
          <a:p>
            <a:pPr algn="ctr"/>
            <a:r>
              <a:rPr lang="zh-CN" altLang="en-US" dirty="0" smtClean="0"/>
              <a:t>线性产生模型（简化</a:t>
            </a:r>
            <a:r>
              <a:rPr lang="zh-CN" altLang="en-US" dirty="0"/>
              <a:t>）</a:t>
            </a:r>
          </a:p>
        </p:txBody>
      </p:sp>
    </p:spTree>
    <p:extLst>
      <p:ext uri="{BB962C8B-B14F-4D97-AF65-F5344CB8AC3E}">
        <p14:creationId xmlns:p14="http://schemas.microsoft.com/office/powerpoint/2010/main" val="176961521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idx="4294967295"/>
          </p:nvPr>
        </p:nvSpPr>
        <p:spPr>
          <a:xfrm>
            <a:off x="323528" y="404664"/>
            <a:ext cx="8458200" cy="682625"/>
          </a:xfrm>
        </p:spPr>
        <p:txBody>
          <a:bodyPr>
            <a:noAutofit/>
          </a:bodyPr>
          <a:lstStyle/>
          <a:p>
            <a:r>
              <a:rPr lang="zh-CN" altLang="en-US" dirty="0"/>
              <a:t>语音信号处理：重要事件</a:t>
            </a:r>
            <a:endParaRPr lang="zh-CN" altLang="en-US" b="1" dirty="0" smtClean="0"/>
          </a:p>
        </p:txBody>
      </p:sp>
      <p:sp>
        <p:nvSpPr>
          <p:cNvPr id="20486" name="Rectangle 3"/>
          <p:cNvSpPr>
            <a:spLocks noGrp="1" noChangeArrowheads="1"/>
          </p:cNvSpPr>
          <p:nvPr>
            <p:ph type="body" sz="half" idx="4294967295"/>
          </p:nvPr>
        </p:nvSpPr>
        <p:spPr>
          <a:xfrm>
            <a:off x="281880" y="1268760"/>
            <a:ext cx="8610600" cy="5256584"/>
          </a:xfrm>
        </p:spPr>
        <p:txBody>
          <a:bodyPr>
            <a:normAutofit/>
          </a:bodyPr>
          <a:lstStyle/>
          <a:p>
            <a:pPr>
              <a:lnSpc>
                <a:spcPct val="150000"/>
              </a:lnSpc>
              <a:spcBef>
                <a:spcPct val="0"/>
              </a:spcBef>
            </a:pPr>
            <a:r>
              <a:rPr lang="en-US" altLang="zh-CN" sz="2400" b="1" dirty="0" smtClean="0"/>
              <a:t>1960 - 1970</a:t>
            </a:r>
            <a:r>
              <a:rPr lang="zh-CN" altLang="en-US" sz="2400" b="1" dirty="0" smtClean="0"/>
              <a:t>年代，数字信号处理算法取得突破</a:t>
            </a:r>
            <a:endParaRPr lang="zh-CN" altLang="en-US" sz="2400" b="1" dirty="0"/>
          </a:p>
          <a:p>
            <a:pPr lvl="1">
              <a:lnSpc>
                <a:spcPct val="150000"/>
              </a:lnSpc>
              <a:spcBef>
                <a:spcPct val="0"/>
              </a:spcBef>
            </a:pPr>
            <a:r>
              <a:rPr lang="en-US" altLang="zh-CN" sz="2000" dirty="0"/>
              <a:t>1965</a:t>
            </a:r>
            <a:r>
              <a:rPr lang="zh-CN" altLang="en-US" sz="2000" dirty="0" smtClean="0"/>
              <a:t>年，快速傅里叶变换（</a:t>
            </a:r>
            <a:r>
              <a:rPr lang="en-US" altLang="zh-CN" sz="2000" dirty="0"/>
              <a:t>FFT</a:t>
            </a:r>
            <a:r>
              <a:rPr lang="zh-CN" altLang="en-US" sz="2000" dirty="0"/>
              <a:t>）算法</a:t>
            </a:r>
          </a:p>
          <a:p>
            <a:pPr lvl="1">
              <a:lnSpc>
                <a:spcPct val="150000"/>
              </a:lnSpc>
              <a:spcBef>
                <a:spcPct val="0"/>
              </a:spcBef>
            </a:pPr>
            <a:r>
              <a:rPr lang="en-US" altLang="zh-CN" sz="2000" dirty="0"/>
              <a:t>1968</a:t>
            </a:r>
            <a:r>
              <a:rPr lang="zh-CN" altLang="en-US" sz="2000" dirty="0" smtClean="0"/>
              <a:t>年，同态处理</a:t>
            </a:r>
            <a:r>
              <a:rPr lang="en-US" altLang="zh-CN" sz="2000" dirty="0"/>
              <a:t>(Homomorphic Processing) </a:t>
            </a:r>
          </a:p>
          <a:p>
            <a:pPr lvl="1">
              <a:lnSpc>
                <a:spcPct val="150000"/>
              </a:lnSpc>
              <a:spcBef>
                <a:spcPct val="0"/>
              </a:spcBef>
            </a:pPr>
            <a:r>
              <a:rPr lang="en-US" altLang="zh-CN" sz="2000" dirty="0"/>
              <a:t>1970</a:t>
            </a:r>
            <a:r>
              <a:rPr lang="zh-CN" altLang="en-US" sz="2000" dirty="0" smtClean="0"/>
              <a:t>年代，初</a:t>
            </a:r>
            <a:r>
              <a:rPr lang="zh-CN" altLang="en-US" sz="2000" dirty="0"/>
              <a:t>动态时间规正（</a:t>
            </a:r>
            <a:r>
              <a:rPr lang="en-US" altLang="zh-CN" sz="2000" dirty="0"/>
              <a:t>DTW</a:t>
            </a:r>
            <a:r>
              <a:rPr lang="zh-CN" altLang="en-US" sz="2000" dirty="0"/>
              <a:t>），隐马尔科夫模型（</a:t>
            </a:r>
            <a:r>
              <a:rPr lang="en-US" altLang="zh-CN" sz="2000" dirty="0"/>
              <a:t>HMM</a:t>
            </a:r>
            <a:r>
              <a:rPr lang="zh-CN" altLang="en-US" sz="2000" dirty="0"/>
              <a:t>）</a:t>
            </a:r>
          </a:p>
          <a:p>
            <a:pPr lvl="1">
              <a:lnSpc>
                <a:spcPct val="150000"/>
              </a:lnSpc>
              <a:spcBef>
                <a:spcPct val="0"/>
              </a:spcBef>
            </a:pPr>
            <a:r>
              <a:rPr lang="en-US" altLang="zh-CN" sz="2000" dirty="0"/>
              <a:t>1970</a:t>
            </a:r>
            <a:r>
              <a:rPr lang="zh-CN" altLang="en-US" sz="2000" dirty="0" smtClean="0"/>
              <a:t>年代初，美国</a:t>
            </a:r>
            <a:r>
              <a:rPr lang="en-US" altLang="zh-CN" sz="2000" dirty="0"/>
              <a:t>DARPA</a:t>
            </a:r>
            <a:r>
              <a:rPr lang="zh-CN" altLang="en-US" sz="2000" dirty="0"/>
              <a:t>启动语音</a:t>
            </a:r>
            <a:r>
              <a:rPr lang="zh-CN" altLang="en-US" sz="2000" dirty="0" smtClean="0"/>
              <a:t>理解研究</a:t>
            </a:r>
            <a:r>
              <a:rPr lang="zh-CN" altLang="en-US" sz="2000" dirty="0"/>
              <a:t>计划</a:t>
            </a:r>
            <a:endParaRPr lang="en-US" altLang="zh-CN" sz="2000" dirty="0"/>
          </a:p>
          <a:p>
            <a:pPr lvl="1">
              <a:lnSpc>
                <a:spcPct val="150000"/>
              </a:lnSpc>
              <a:spcBef>
                <a:spcPct val="0"/>
              </a:spcBef>
            </a:pPr>
            <a:r>
              <a:rPr lang="en-US" altLang="zh-CN" sz="2000" dirty="0"/>
              <a:t>1970</a:t>
            </a:r>
            <a:r>
              <a:rPr lang="zh-CN" altLang="en-US" sz="2000" dirty="0" smtClean="0"/>
              <a:t>年代中，线性预测</a:t>
            </a:r>
            <a:r>
              <a:rPr lang="zh-CN" altLang="en-US" sz="2000" dirty="0"/>
              <a:t>分析</a:t>
            </a:r>
          </a:p>
          <a:p>
            <a:pPr lvl="1">
              <a:lnSpc>
                <a:spcPct val="150000"/>
              </a:lnSpc>
              <a:spcBef>
                <a:spcPct val="0"/>
              </a:spcBef>
            </a:pPr>
            <a:r>
              <a:rPr lang="en-US" altLang="zh-CN" sz="2000" dirty="0"/>
              <a:t>1970</a:t>
            </a:r>
            <a:r>
              <a:rPr lang="zh-CN" altLang="en-US" sz="2000" dirty="0" smtClean="0"/>
              <a:t>年代末，矢量量化</a:t>
            </a:r>
            <a:endParaRPr lang="en-US" altLang="zh-CN" sz="2000" dirty="0" smtClean="0"/>
          </a:p>
          <a:p>
            <a:pPr>
              <a:lnSpc>
                <a:spcPct val="150000"/>
              </a:lnSpc>
              <a:spcBef>
                <a:spcPct val="0"/>
              </a:spcBef>
            </a:pPr>
            <a:r>
              <a:rPr lang="en-US" altLang="zh-CN" sz="2400" b="1" dirty="0" smtClean="0"/>
              <a:t>1980</a:t>
            </a:r>
            <a:r>
              <a:rPr lang="zh-CN" altLang="en-US" sz="2400" b="1" dirty="0" smtClean="0"/>
              <a:t>年代开始</a:t>
            </a:r>
            <a:endParaRPr lang="en-US" altLang="zh-CN" sz="2400" b="1" dirty="0" smtClean="0"/>
          </a:p>
          <a:p>
            <a:pPr lvl="1">
              <a:lnSpc>
                <a:spcPct val="150000"/>
              </a:lnSpc>
              <a:spcBef>
                <a:spcPct val="0"/>
              </a:spcBef>
            </a:pPr>
            <a:r>
              <a:rPr lang="zh-CN" altLang="en-US" sz="2000" dirty="0" smtClean="0"/>
              <a:t>人工智能与模式识别</a:t>
            </a:r>
            <a:r>
              <a:rPr lang="zh-CN" altLang="en-US" sz="2000" dirty="0"/>
              <a:t>、神经网络、机器学习等新技术</a:t>
            </a:r>
            <a:r>
              <a:rPr lang="zh-CN" altLang="en-US" sz="2000" dirty="0" smtClean="0"/>
              <a:t>手段进入</a:t>
            </a:r>
            <a:r>
              <a:rPr lang="zh-CN" altLang="en-US" sz="2000" dirty="0"/>
              <a:t>了语音处理</a:t>
            </a:r>
            <a:r>
              <a:rPr lang="zh-CN" altLang="en-US" sz="2000" dirty="0" smtClean="0"/>
              <a:t>领域</a:t>
            </a:r>
            <a:endParaRPr lang="en-US" altLang="zh-CN" sz="2000" dirty="0"/>
          </a:p>
          <a:p>
            <a:pPr lvl="1">
              <a:lnSpc>
                <a:spcPct val="150000"/>
              </a:lnSpc>
              <a:spcBef>
                <a:spcPct val="0"/>
              </a:spcBef>
            </a:pPr>
            <a:endParaRPr lang="zh-CN" altLang="en-US" sz="2000" b="1" dirty="0"/>
          </a:p>
          <a:p>
            <a:pPr eaLnBrk="1" hangingPunct="1">
              <a:lnSpc>
                <a:spcPct val="150000"/>
              </a:lnSpc>
            </a:pPr>
            <a:endParaRPr lang="en-US" altLang="zh-CN" sz="2400" b="1" dirty="0" smtClean="0">
              <a:solidFill>
                <a:srgbClr val="FF0000"/>
              </a:solidFill>
            </a:endParaRPr>
          </a:p>
          <a:p>
            <a:pPr eaLnBrk="1" hangingPunct="1">
              <a:lnSpc>
                <a:spcPct val="150000"/>
              </a:lnSpc>
            </a:pPr>
            <a:endParaRPr lang="zh-CN" altLang="en-US" sz="2400" b="1" dirty="0" smtClean="0">
              <a:solidFill>
                <a:srgbClr val="FF0000"/>
              </a:solidFill>
            </a:endParaRPr>
          </a:p>
        </p:txBody>
      </p:sp>
    </p:spTree>
    <p:extLst>
      <p:ext uri="{BB962C8B-B14F-4D97-AF65-F5344CB8AC3E}">
        <p14:creationId xmlns:p14="http://schemas.microsoft.com/office/powerpoint/2010/main" val="56967962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1500" y="116632"/>
            <a:ext cx="8001000" cy="927993"/>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激励模型 </a:t>
            </a:r>
            <a:r>
              <a:rPr lang="en-US" altLang="zh-CN" dirty="0" smtClean="0"/>
              <a:t>(</a:t>
            </a:r>
            <a:r>
              <a:rPr lang="zh-CN" altLang="en-US" dirty="0" smtClean="0"/>
              <a:t>发浊音</a:t>
            </a:r>
            <a:r>
              <a:rPr lang="en-US" altLang="zh-CN" dirty="0" smtClean="0"/>
              <a:t>)</a:t>
            </a:r>
            <a:endParaRPr lang="zh-CN" altLang="en-US" dirty="0" smtClean="0"/>
          </a:p>
        </p:txBody>
      </p:sp>
      <p:sp>
        <p:nvSpPr>
          <p:cNvPr id="6" name="内容占位符 2"/>
          <p:cNvSpPr txBox="1">
            <a:spLocks/>
          </p:cNvSpPr>
          <p:nvPr/>
        </p:nvSpPr>
        <p:spPr>
          <a:xfrm>
            <a:off x="323528" y="1124744"/>
            <a:ext cx="8496944"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pPr>
            <a:r>
              <a:rPr lang="zh-CN" altLang="en-US" sz="2400" dirty="0" smtClean="0"/>
              <a:t>激励的情形不同，发出不同的音，大致分</a:t>
            </a:r>
            <a:r>
              <a:rPr lang="en-US" altLang="zh-CN" sz="2400" dirty="0" smtClean="0"/>
              <a:t>2</a:t>
            </a:r>
            <a:r>
              <a:rPr lang="zh-CN" altLang="en-US" sz="2400" dirty="0" smtClean="0"/>
              <a:t>类：浊音和清音</a:t>
            </a:r>
            <a:endParaRPr lang="en-US" altLang="zh-CN" sz="2400" dirty="0" smtClean="0"/>
          </a:p>
          <a:p>
            <a:pPr lvl="1" fontAlgn="auto">
              <a:lnSpc>
                <a:spcPct val="150000"/>
              </a:lnSpc>
              <a:spcAft>
                <a:spcPts val="0"/>
              </a:spcAft>
            </a:pPr>
            <a:r>
              <a:rPr lang="zh-CN" altLang="en-US" sz="2000" dirty="0" smtClean="0"/>
              <a:t>浊音气流通过绷紧的声道，对声带进行冲击而产生振动，使得声门出形成准周期的脉冲串。声带绷紧程度不同，震动频率也就不同，即基音的频率不同。</a:t>
            </a:r>
            <a:endParaRPr lang="en-US" altLang="zh-CN" sz="2000" dirty="0" smtClean="0"/>
          </a:p>
          <a:p>
            <a:pPr lvl="1" fontAlgn="auto">
              <a:lnSpc>
                <a:spcPct val="150000"/>
              </a:lnSpc>
              <a:spcAft>
                <a:spcPts val="0"/>
              </a:spcAft>
            </a:pPr>
            <a:r>
              <a:rPr lang="zh-CN" altLang="en-US" sz="2000" dirty="0" smtClean="0"/>
              <a:t>浊音不仅包括所有的元音，还包括一些浊辅音。</a:t>
            </a:r>
            <a:endParaRPr lang="en-US" altLang="zh-CN" sz="2000" dirty="0" smtClean="0"/>
          </a:p>
          <a:p>
            <a:pPr lvl="1" fontAlgn="auto">
              <a:lnSpc>
                <a:spcPct val="150000"/>
              </a:lnSpc>
              <a:spcAft>
                <a:spcPts val="0"/>
              </a:spcAft>
            </a:pPr>
            <a:r>
              <a:rPr lang="zh-CN" altLang="en-US" sz="2000" dirty="0" smtClean="0"/>
              <a:t>发浊音时，由声带的不断张开和关闭产生的脉冲波，类似斜三角形的脉冲。此时，激励源是一个以基音为周期的斜三角形的脉冲串。</a:t>
            </a:r>
            <a:endParaRPr lang="en-US" altLang="zh-CN" sz="2000" dirty="0" smtClean="0"/>
          </a:p>
          <a:p>
            <a:pPr lvl="1" fontAlgn="auto">
              <a:lnSpc>
                <a:spcPct val="150000"/>
              </a:lnSpc>
              <a:spcAft>
                <a:spcPts val="0"/>
              </a:spcAft>
            </a:pPr>
            <a:endParaRPr lang="zh-CN" altLang="en-US" sz="2000" dirty="0" smtClean="0"/>
          </a:p>
        </p:txBody>
      </p:sp>
      <p:pic>
        <p:nvPicPr>
          <p:cNvPr id="7" name="Picture 4" descr="C:\Documents and Settings\hqx2001\My Documents\smc.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797152"/>
            <a:ext cx="66294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70829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5737" y="800100"/>
            <a:ext cx="8772525" cy="5257800"/>
          </a:xfrm>
          <a:prstGeom prst="rect">
            <a:avLst/>
          </a:prstGeom>
        </p:spPr>
      </p:pic>
    </p:spTree>
    <p:extLst>
      <p:ext uri="{BB962C8B-B14F-4D97-AF65-F5344CB8AC3E}">
        <p14:creationId xmlns:p14="http://schemas.microsoft.com/office/powerpoint/2010/main" val="22650767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1"/>
              <p:cNvSpPr txBox="1">
                <a:spLocks/>
              </p:cNvSpPr>
              <p:nvPr/>
            </p:nvSpPr>
            <p:spPr>
              <a:xfrm>
                <a:off x="566738" y="836712"/>
                <a:ext cx="8001000" cy="5328592"/>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pPr>
                <a:r>
                  <a:rPr lang="en-US" altLang="zh-CN" sz="2400" dirty="0" smtClean="0"/>
                  <a:t>g(n)</a:t>
                </a:r>
                <a:r>
                  <a:rPr lang="zh-CN" altLang="en-US" sz="2400" dirty="0" smtClean="0"/>
                  <a:t>的频域表示（</a:t>
                </a:r>
                <a:r>
                  <a:rPr lang="en-US" altLang="zh-CN" sz="2400" dirty="0" smtClean="0"/>
                  <a:t>z</a:t>
                </a:r>
                <a:r>
                  <a:rPr lang="zh-CN" altLang="en-US" sz="2400" dirty="0" smtClean="0"/>
                  <a:t>变换）</a:t>
                </a:r>
                <a:endParaRPr lang="en-US" altLang="zh-CN" sz="2400" dirty="0" smtClean="0"/>
              </a:p>
              <a:p>
                <a:pPr marL="0" indent="0" fontAlgn="auto">
                  <a:lnSpc>
                    <a:spcPct val="150000"/>
                  </a:lnSpc>
                  <a:spcAft>
                    <a:spcPts val="0"/>
                  </a:spcAft>
                  <a:buFont typeface="Wingdings 2"/>
                  <a:buNone/>
                </a:pPr>
                <a:r>
                  <a:rPr lang="en-US" altLang="zh-CN" sz="2400" dirty="0" smtClean="0"/>
                  <a:t>      </a:t>
                </a:r>
                <a14:m>
                  <m:oMath xmlns:m="http://schemas.openxmlformats.org/officeDocument/2006/math">
                    <m:r>
                      <m:rPr>
                        <m:sty m:val="p"/>
                      </m:rPr>
                      <a:rPr lang="en-US" altLang="zh-CN" sz="2400" dirty="0">
                        <a:latin typeface="Cambria Math"/>
                      </a:rPr>
                      <m:t>G</m:t>
                    </m:r>
                    <m:d>
                      <m:dPr>
                        <m:ctrlPr>
                          <a:rPr lang="en-US" altLang="zh-CN" sz="2400" i="1" dirty="0" smtClean="0">
                            <a:latin typeface="Cambria Math" panose="02040503050406030204" pitchFamily="18" charset="0"/>
                          </a:rPr>
                        </m:ctrlPr>
                      </m:dPr>
                      <m:e>
                        <m:r>
                          <m:rPr>
                            <m:sty m:val="p"/>
                          </m:rPr>
                          <a:rPr lang="en-US" altLang="zh-CN" sz="2400" dirty="0" smtClean="0">
                            <a:latin typeface="Cambria Math"/>
                          </a:rPr>
                          <m:t>z</m:t>
                        </m:r>
                      </m:e>
                    </m:d>
                    <m:r>
                      <a:rPr lang="en-US" altLang="zh-CN" sz="2400" dirty="0" smtClean="0">
                        <a:latin typeface="Cambria Math"/>
                      </a:rPr>
                      <m:t>=</m:t>
                    </m:r>
                    <m:f>
                      <m:fPr>
                        <m:ctrlPr>
                          <a:rPr lang="en-US" altLang="zh-CN" sz="2400" i="1" dirty="0" smtClean="0">
                            <a:latin typeface="Cambria Math" panose="02040503050406030204" pitchFamily="18" charset="0"/>
                          </a:rPr>
                        </m:ctrlPr>
                      </m:fPr>
                      <m:num>
                        <m:r>
                          <a:rPr lang="en-US" altLang="zh-CN" sz="2400" i="1" dirty="0" smtClean="0">
                            <a:latin typeface="Cambria Math"/>
                          </a:rPr>
                          <m:t>1</m:t>
                        </m:r>
                      </m:num>
                      <m:den>
                        <m:r>
                          <a:rPr lang="en-US" altLang="zh-CN" sz="2400" i="1" dirty="0" smtClean="0">
                            <a:latin typeface="Cambria Math"/>
                          </a:rPr>
                          <m:t>(1−</m:t>
                        </m:r>
                        <m:sSub>
                          <m:sSubPr>
                            <m:ctrlPr>
                              <a:rPr lang="en-US" altLang="zh-CN" sz="2400" i="1" dirty="0" smtClean="0">
                                <a:latin typeface="Cambria Math" panose="02040503050406030204" pitchFamily="18" charset="0"/>
                              </a:rPr>
                            </m:ctrlPr>
                          </m:sSubPr>
                          <m:e>
                            <m:r>
                              <a:rPr lang="en-US" altLang="zh-CN" sz="2400" i="1" dirty="0" smtClean="0">
                                <a:latin typeface="Cambria Math"/>
                              </a:rPr>
                              <m:t>𝑔</m:t>
                            </m:r>
                          </m:e>
                          <m:sub>
                            <m:r>
                              <a:rPr lang="en-US" altLang="zh-CN" sz="2400" i="1" dirty="0" smtClean="0">
                                <a:latin typeface="Cambria Math"/>
                              </a:rPr>
                              <m:t>1</m:t>
                            </m:r>
                          </m:sub>
                        </m:sSub>
                        <m:sSup>
                          <m:sSupPr>
                            <m:ctrlPr>
                              <a:rPr lang="en-US" altLang="zh-CN" sz="2400" i="1" dirty="0" smtClean="0">
                                <a:latin typeface="Cambria Math" panose="02040503050406030204" pitchFamily="18" charset="0"/>
                              </a:rPr>
                            </m:ctrlPr>
                          </m:sSupPr>
                          <m:e>
                            <m:r>
                              <a:rPr lang="en-US" altLang="zh-CN" sz="2400" i="1" dirty="0" smtClean="0">
                                <a:latin typeface="Cambria Math"/>
                              </a:rPr>
                              <m:t>𝑧</m:t>
                            </m:r>
                          </m:e>
                          <m:sup>
                            <m:r>
                              <a:rPr lang="en-US" altLang="zh-CN" sz="2400" i="1" dirty="0" smtClean="0">
                                <a:latin typeface="Cambria Math"/>
                              </a:rPr>
                              <m:t>−1</m:t>
                            </m:r>
                          </m:sup>
                        </m:sSup>
                        <m:r>
                          <a:rPr lang="en-US" altLang="zh-CN" sz="2400" i="1" dirty="0" smtClean="0">
                            <a:latin typeface="Cambria Math"/>
                          </a:rPr>
                          <m:t>)(</m:t>
                        </m:r>
                        <m:r>
                          <a:rPr lang="en-US" altLang="zh-CN" sz="2400" i="1" dirty="0">
                            <a:latin typeface="Cambria Math"/>
                          </a:rPr>
                          <m:t>1−</m:t>
                        </m:r>
                        <m:sSub>
                          <m:sSubPr>
                            <m:ctrlPr>
                              <a:rPr lang="en-US" altLang="zh-CN" sz="2400" i="1" dirty="0">
                                <a:latin typeface="Cambria Math" panose="02040503050406030204" pitchFamily="18" charset="0"/>
                              </a:rPr>
                            </m:ctrlPr>
                          </m:sSubPr>
                          <m:e>
                            <m:r>
                              <a:rPr lang="en-US" altLang="zh-CN" sz="2400" i="1" dirty="0">
                                <a:latin typeface="Cambria Math"/>
                              </a:rPr>
                              <m:t>𝑔</m:t>
                            </m:r>
                          </m:e>
                          <m:sub>
                            <m:r>
                              <a:rPr lang="en-US" altLang="zh-CN" sz="2400" i="1" dirty="0" smtClean="0">
                                <a:latin typeface="Cambria Math"/>
                              </a:rPr>
                              <m:t>2</m:t>
                            </m:r>
                          </m:sub>
                        </m:s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−1</m:t>
                            </m:r>
                          </m:sup>
                        </m:sSup>
                        <m:r>
                          <a:rPr lang="en-US" altLang="zh-CN" sz="2400" i="1" dirty="0" smtClean="0">
                            <a:latin typeface="Cambria Math"/>
                          </a:rPr>
                          <m:t>)</m:t>
                        </m:r>
                      </m:den>
                    </m:f>
                  </m:oMath>
                </a14:m>
                <a:endParaRPr lang="en-US" altLang="zh-CN" sz="2400" dirty="0" smtClean="0"/>
              </a:p>
              <a:p>
                <a:pPr fontAlgn="auto">
                  <a:lnSpc>
                    <a:spcPct val="150000"/>
                  </a:lnSpc>
                  <a:spcAft>
                    <a:spcPts val="0"/>
                  </a:spcAft>
                </a:pPr>
                <a:r>
                  <a:rPr lang="zh-CN" altLang="en-US" sz="2400" dirty="0" smtClean="0"/>
                  <a:t>单位</a:t>
                </a:r>
                <a:r>
                  <a:rPr lang="zh-CN" altLang="en-US" sz="2400" dirty="0"/>
                  <a:t>阶跃脉冲</a:t>
                </a:r>
                <a:r>
                  <a:rPr lang="zh-CN" altLang="en-US" sz="2400" dirty="0" smtClean="0"/>
                  <a:t>的</a:t>
                </a:r>
                <a:r>
                  <a:rPr lang="zh-CN" altLang="en-US" sz="2400" dirty="0"/>
                  <a:t>频域表示（</a:t>
                </a:r>
                <a:r>
                  <a:rPr lang="en-US" altLang="zh-CN" sz="2400" dirty="0"/>
                  <a:t>z</a:t>
                </a:r>
                <a:r>
                  <a:rPr lang="zh-CN" altLang="en-US" sz="2400" dirty="0" smtClean="0"/>
                  <a:t>变换）</a:t>
                </a:r>
                <a:endParaRPr lang="en-US" altLang="zh-CN" sz="2400" dirty="0" smtClean="0"/>
              </a:p>
              <a:p>
                <a:pPr marL="0" indent="0" fontAlgn="auto">
                  <a:lnSpc>
                    <a:spcPct val="150000"/>
                  </a:lnSpc>
                  <a:spcAft>
                    <a:spcPts val="0"/>
                  </a:spcAft>
                  <a:buFont typeface="Wingdings 2"/>
                  <a:buNone/>
                </a:pPr>
                <a:r>
                  <a:rPr lang="en-US" altLang="zh-CN" sz="2400" dirty="0" smtClean="0"/>
                  <a:t>      </a:t>
                </a:r>
                <a14:m>
                  <m:oMath xmlns:m="http://schemas.openxmlformats.org/officeDocument/2006/math">
                    <m:r>
                      <a:rPr lang="en-US" altLang="zh-CN" sz="2400" i="1" smtClean="0">
                        <a:latin typeface="Cambria Math"/>
                      </a:rPr>
                      <m:t>𝐸</m:t>
                    </m:r>
                    <m:d>
                      <m:dPr>
                        <m:ctrlPr>
                          <a:rPr lang="en-US" altLang="zh-CN" sz="2400" i="1" smtClean="0">
                            <a:latin typeface="Cambria Math" panose="02040503050406030204" pitchFamily="18" charset="0"/>
                          </a:rPr>
                        </m:ctrlPr>
                      </m:dPr>
                      <m:e>
                        <m:r>
                          <a:rPr lang="en-US" altLang="zh-CN" sz="2400" i="1" smtClean="0">
                            <a:latin typeface="Cambria Math"/>
                          </a:rPr>
                          <m:t>𝑧</m:t>
                        </m:r>
                      </m:e>
                    </m:d>
                    <m:r>
                      <a:rPr lang="en-US" altLang="zh-CN" sz="2400" i="1" smtClean="0">
                        <a:latin typeface="Cambria Math"/>
                      </a:rPr>
                      <m:t>=</m:t>
                    </m:r>
                    <m:f>
                      <m:fPr>
                        <m:ctrlPr>
                          <a:rPr lang="en-US" altLang="zh-CN" sz="2400" i="1" smtClean="0">
                            <a:latin typeface="Cambria Math" panose="02040503050406030204" pitchFamily="18" charset="0"/>
                          </a:rPr>
                        </m:ctrlPr>
                      </m:fPr>
                      <m:num>
                        <m:r>
                          <a:rPr lang="en-US" altLang="zh-CN" sz="2400" i="1" smtClean="0">
                            <a:latin typeface="Cambria Math"/>
                          </a:rPr>
                          <m:t>1</m:t>
                        </m:r>
                      </m:num>
                      <m:den>
                        <m:r>
                          <a:rPr lang="en-US" altLang="zh-CN" sz="2400" i="1" smtClean="0">
                            <a:latin typeface="Cambria Math"/>
                          </a:rPr>
                          <m:t>1−</m:t>
                        </m:r>
                        <m:sSup>
                          <m:sSupPr>
                            <m:ctrlPr>
                              <a:rPr lang="en-US" altLang="zh-CN" sz="2400" i="1" smtClean="0">
                                <a:latin typeface="Cambria Math" panose="02040503050406030204" pitchFamily="18" charset="0"/>
                              </a:rPr>
                            </m:ctrlPr>
                          </m:sSupPr>
                          <m:e>
                            <m:r>
                              <a:rPr lang="en-US" altLang="zh-CN" sz="2400" i="1" smtClean="0">
                                <a:latin typeface="Cambria Math"/>
                              </a:rPr>
                              <m:t>𝑧</m:t>
                            </m:r>
                          </m:e>
                          <m:sup>
                            <m:r>
                              <a:rPr lang="en-US" altLang="zh-CN" sz="2400" i="1" smtClean="0">
                                <a:latin typeface="Cambria Math"/>
                              </a:rPr>
                              <m:t>−1</m:t>
                            </m:r>
                          </m:sup>
                        </m:sSup>
                      </m:den>
                    </m:f>
                  </m:oMath>
                </a14:m>
                <a:endParaRPr lang="en-US" altLang="zh-CN" sz="2400" dirty="0"/>
              </a:p>
              <a:p>
                <a:pPr fontAlgn="auto">
                  <a:lnSpc>
                    <a:spcPct val="150000"/>
                  </a:lnSpc>
                  <a:spcAft>
                    <a:spcPts val="0"/>
                  </a:spcAft>
                </a:pPr>
                <a:r>
                  <a:rPr lang="zh-CN" altLang="en-US" sz="2400" dirty="0" smtClean="0"/>
                  <a:t>激励</a:t>
                </a:r>
                <a:r>
                  <a:rPr lang="zh-CN" altLang="en-US" sz="2400" dirty="0"/>
                  <a:t>模型</a:t>
                </a:r>
                <a:r>
                  <a:rPr lang="zh-CN" altLang="en-US" sz="2400" dirty="0" smtClean="0"/>
                  <a:t>的</a:t>
                </a:r>
                <a:r>
                  <a:rPr lang="zh-CN" altLang="en-US" sz="2400" dirty="0"/>
                  <a:t>频域表示（</a:t>
                </a:r>
                <a:r>
                  <a:rPr lang="en-US" altLang="zh-CN" sz="2400" dirty="0"/>
                  <a:t>z</a:t>
                </a:r>
                <a:r>
                  <a:rPr lang="zh-CN" altLang="en-US" sz="2400" dirty="0"/>
                  <a:t>变换</a:t>
                </a:r>
                <a:r>
                  <a:rPr lang="zh-CN" altLang="en-US" sz="2400" dirty="0" smtClean="0"/>
                  <a:t>）</a:t>
                </a:r>
                <a:endParaRPr lang="en-US" altLang="zh-CN" sz="2400" dirty="0" smtClean="0"/>
              </a:p>
              <a:p>
                <a:pPr marL="0" indent="0" fontAlgn="auto">
                  <a:lnSpc>
                    <a:spcPct val="150000"/>
                  </a:lnSpc>
                  <a:spcAft>
                    <a:spcPts val="0"/>
                  </a:spcAft>
                  <a:buFont typeface="Wingdings 2"/>
                  <a:buNone/>
                </a:pPr>
                <a14:m>
                  <m:oMathPara xmlns:m="http://schemas.openxmlformats.org/officeDocument/2006/math">
                    <m:oMathParaPr>
                      <m:jc m:val="left"/>
                    </m:oMathParaPr>
                    <m:oMath xmlns:m="http://schemas.openxmlformats.org/officeDocument/2006/math">
                      <m:r>
                        <a:rPr lang="en-US" altLang="zh-CN" sz="2400" i="1" smtClean="0">
                          <a:latin typeface="Cambria Math"/>
                        </a:rPr>
                        <m:t>         </m:t>
                      </m:r>
                      <m:r>
                        <a:rPr lang="en-US" altLang="zh-CN" sz="2400" i="1" smtClean="0">
                          <a:latin typeface="Cambria Math"/>
                        </a:rPr>
                        <m:t>𝑈</m:t>
                      </m:r>
                      <m:d>
                        <m:dPr>
                          <m:ctrlPr>
                            <a:rPr lang="en-US" altLang="zh-CN" sz="2400" i="1" smtClean="0">
                              <a:latin typeface="Cambria Math" panose="02040503050406030204" pitchFamily="18" charset="0"/>
                            </a:rPr>
                          </m:ctrlPr>
                        </m:dPr>
                        <m:e>
                          <m:r>
                            <a:rPr lang="en-US" altLang="zh-CN" sz="2400" i="1" smtClean="0">
                              <a:latin typeface="Cambria Math"/>
                            </a:rPr>
                            <m:t>𝑧</m:t>
                          </m:r>
                        </m:e>
                      </m:d>
                      <m:r>
                        <a:rPr lang="en-US" altLang="zh-CN" sz="2400" i="1" smtClean="0">
                          <a:latin typeface="Cambria Math"/>
                        </a:rPr>
                        <m:t>=</m:t>
                      </m:r>
                      <m:r>
                        <a:rPr lang="en-US" altLang="zh-CN" sz="2400" i="1" smtClean="0">
                          <a:latin typeface="Cambria Math"/>
                        </a:rPr>
                        <m:t>𝐸</m:t>
                      </m:r>
                      <m:d>
                        <m:dPr>
                          <m:ctrlPr>
                            <a:rPr lang="en-US" altLang="zh-CN" sz="2400" i="1" smtClean="0">
                              <a:latin typeface="Cambria Math" panose="02040503050406030204" pitchFamily="18" charset="0"/>
                            </a:rPr>
                          </m:ctrlPr>
                        </m:dPr>
                        <m:e>
                          <m:r>
                            <a:rPr lang="en-US" altLang="zh-CN" sz="2400" i="1" smtClean="0">
                              <a:latin typeface="Cambria Math"/>
                            </a:rPr>
                            <m:t>𝑧</m:t>
                          </m:r>
                        </m:e>
                      </m:d>
                      <m:r>
                        <a:rPr lang="en-US" altLang="zh-CN" sz="2400" i="1" smtClean="0">
                          <a:latin typeface="Cambria Math"/>
                        </a:rPr>
                        <m:t>𝐺</m:t>
                      </m:r>
                      <m:d>
                        <m:dPr>
                          <m:ctrlPr>
                            <a:rPr lang="en-US" altLang="zh-CN" sz="2400" i="1" smtClean="0">
                              <a:latin typeface="Cambria Math" panose="02040503050406030204" pitchFamily="18" charset="0"/>
                            </a:rPr>
                          </m:ctrlPr>
                        </m:dPr>
                        <m:e>
                          <m:r>
                            <a:rPr lang="en-US" altLang="zh-CN" sz="2400" i="1" smtClean="0">
                              <a:latin typeface="Cambria Math"/>
                            </a:rPr>
                            <m:t>𝑧</m:t>
                          </m:r>
                        </m:e>
                      </m:d>
                      <m:sSub>
                        <m:sSubPr>
                          <m:ctrlPr>
                            <a:rPr lang="en-US" altLang="zh-CN" sz="2400" i="1" smtClean="0">
                              <a:latin typeface="Cambria Math" panose="02040503050406030204" pitchFamily="18" charset="0"/>
                            </a:rPr>
                          </m:ctrlPr>
                        </m:sSubPr>
                        <m:e>
                          <m:r>
                            <a:rPr lang="en-US" altLang="zh-CN" sz="2400" i="1" smtClean="0">
                              <a:latin typeface="Cambria Math"/>
                            </a:rPr>
                            <m:t>𝐴</m:t>
                          </m:r>
                        </m:e>
                        <m:sub>
                          <m:r>
                            <a:rPr lang="en-US" altLang="zh-CN" sz="2400" i="1" smtClean="0">
                              <a:latin typeface="Cambria Math"/>
                            </a:rPr>
                            <m:t>𝑣</m:t>
                          </m:r>
                        </m:sub>
                      </m:sSub>
                      <m:r>
                        <a:rPr lang="en-US" altLang="zh-CN" sz="2400" b="0" i="1" smtClean="0">
                          <a:latin typeface="Cambria Math" panose="02040503050406030204" pitchFamily="18" charset="0"/>
                        </a:rPr>
                        <m:t> </m:t>
                      </m:r>
                      <m:r>
                        <a:rPr lang="en-US" altLang="zh-CN" sz="2400" i="1" smtClean="0">
                          <a:latin typeface="Cambria Math"/>
                        </a:rPr>
                        <m:t>=</m:t>
                      </m:r>
                      <m:f>
                        <m:fPr>
                          <m:ctrlPr>
                            <a:rPr lang="en-US" altLang="zh-CN" sz="2400" i="1" smtClean="0">
                              <a:latin typeface="Cambria Math" panose="02040503050406030204" pitchFamily="18" charset="0"/>
                            </a:rPr>
                          </m:ctrlPr>
                        </m:fPr>
                        <m:num>
                          <m:sSub>
                            <m:sSubPr>
                              <m:ctrlPr>
                                <a:rPr lang="en-US" altLang="zh-CN" sz="2400" i="1" smtClean="0">
                                  <a:latin typeface="Cambria Math" panose="02040503050406030204" pitchFamily="18" charset="0"/>
                                </a:rPr>
                              </m:ctrlPr>
                            </m:sSubPr>
                            <m:e>
                              <m:r>
                                <a:rPr lang="en-US" altLang="zh-CN" sz="2400" i="1" smtClean="0">
                                  <a:latin typeface="Cambria Math"/>
                                </a:rPr>
                                <m:t>𝐴</m:t>
                              </m:r>
                            </m:e>
                            <m:sub>
                              <m:r>
                                <a:rPr lang="en-US" altLang="zh-CN" sz="2400" i="1" smtClean="0">
                                  <a:latin typeface="Cambria Math"/>
                                </a:rPr>
                                <m:t>𝑣</m:t>
                              </m:r>
                            </m:sub>
                          </m:sSub>
                        </m:num>
                        <m:den>
                          <m:r>
                            <a:rPr lang="en-US" altLang="zh-CN" sz="2400" i="1" smtClean="0">
                              <a:latin typeface="Cambria Math"/>
                            </a:rPr>
                            <m:t>1−</m:t>
                          </m:r>
                          <m:sSup>
                            <m:sSupPr>
                              <m:ctrlPr>
                                <a:rPr lang="en-US" altLang="zh-CN" sz="2400" i="1" smtClean="0">
                                  <a:latin typeface="Cambria Math" panose="02040503050406030204" pitchFamily="18" charset="0"/>
                                </a:rPr>
                              </m:ctrlPr>
                            </m:sSupPr>
                            <m:e>
                              <m:r>
                                <a:rPr lang="en-US" altLang="zh-CN" sz="2400" i="1" smtClean="0">
                                  <a:latin typeface="Cambria Math"/>
                                </a:rPr>
                                <m:t>𝑧</m:t>
                              </m:r>
                            </m:e>
                            <m:sup>
                              <m:r>
                                <a:rPr lang="en-US" altLang="zh-CN" sz="2400" i="1" smtClean="0">
                                  <a:latin typeface="Cambria Math"/>
                                </a:rPr>
                                <m:t>−1</m:t>
                              </m:r>
                            </m:sup>
                          </m:sSup>
                        </m:den>
                      </m:f>
                      <m:r>
                        <a:rPr lang="en-US" altLang="zh-CN" sz="2400" i="1" smtClean="0">
                          <a:latin typeface="Cambria Math"/>
                          <a:ea typeface="Cambria Math"/>
                        </a:rPr>
                        <m:t>×</m:t>
                      </m:r>
                      <m:f>
                        <m:fPr>
                          <m:ctrlPr>
                            <a:rPr lang="en-US" altLang="zh-CN" sz="2400" i="1" smtClean="0">
                              <a:latin typeface="Cambria Math" panose="02040503050406030204" pitchFamily="18" charset="0"/>
                              <a:ea typeface="Cambria Math"/>
                            </a:rPr>
                          </m:ctrlPr>
                        </m:fPr>
                        <m:num>
                          <m:r>
                            <a:rPr lang="en-US" altLang="zh-CN" sz="2400" i="1" smtClean="0">
                              <a:latin typeface="Cambria Math"/>
                              <a:ea typeface="Cambria Math"/>
                            </a:rPr>
                            <m:t>1</m:t>
                          </m:r>
                        </m:num>
                        <m:den>
                          <m:r>
                            <a:rPr lang="en-US" altLang="zh-CN" sz="2400" i="1" dirty="0">
                              <a:latin typeface="Cambria Math"/>
                            </a:rPr>
                            <m:t>(1−</m:t>
                          </m:r>
                          <m:sSub>
                            <m:sSubPr>
                              <m:ctrlPr>
                                <a:rPr lang="en-US" altLang="zh-CN" sz="2400" i="1" dirty="0">
                                  <a:latin typeface="Cambria Math" panose="02040503050406030204" pitchFamily="18" charset="0"/>
                                </a:rPr>
                              </m:ctrlPr>
                            </m:sSubPr>
                            <m:e>
                              <m:r>
                                <a:rPr lang="en-US" altLang="zh-CN" sz="2400" i="1" dirty="0">
                                  <a:latin typeface="Cambria Math"/>
                                </a:rPr>
                                <m:t>𝑔</m:t>
                              </m:r>
                            </m:e>
                            <m:sub>
                              <m:r>
                                <a:rPr lang="en-US" altLang="zh-CN" sz="2400" i="1" dirty="0">
                                  <a:latin typeface="Cambria Math"/>
                                </a:rPr>
                                <m:t>1</m:t>
                              </m:r>
                            </m:sub>
                          </m:s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−1</m:t>
                              </m:r>
                            </m:sup>
                          </m:sSup>
                          <m:r>
                            <a:rPr lang="en-US" altLang="zh-CN" sz="2400" i="1" dirty="0">
                              <a:latin typeface="Cambria Math"/>
                            </a:rPr>
                            <m:t>)(1−</m:t>
                          </m:r>
                          <m:sSub>
                            <m:sSubPr>
                              <m:ctrlPr>
                                <a:rPr lang="en-US" altLang="zh-CN" sz="2400" i="1" dirty="0">
                                  <a:latin typeface="Cambria Math" panose="02040503050406030204" pitchFamily="18" charset="0"/>
                                </a:rPr>
                              </m:ctrlPr>
                            </m:sSubPr>
                            <m:e>
                              <m:r>
                                <a:rPr lang="en-US" altLang="zh-CN" sz="2400" i="1" dirty="0">
                                  <a:latin typeface="Cambria Math"/>
                                </a:rPr>
                                <m:t>𝑔</m:t>
                              </m:r>
                            </m:e>
                            <m:sub>
                              <m:r>
                                <a:rPr lang="en-US" altLang="zh-CN" sz="2400" i="1" dirty="0">
                                  <a:latin typeface="Cambria Math"/>
                                </a:rPr>
                                <m:t>2</m:t>
                              </m:r>
                            </m:sub>
                          </m:s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−1</m:t>
                              </m:r>
                            </m:sup>
                          </m:sSup>
                          <m:r>
                            <a:rPr lang="en-US" altLang="zh-CN" sz="2400" i="1" dirty="0">
                              <a:latin typeface="Cambria Math"/>
                            </a:rPr>
                            <m:t>)</m:t>
                          </m:r>
                        </m:den>
                      </m:f>
                    </m:oMath>
                  </m:oMathPara>
                </a14:m>
                <a:endParaRPr lang="zh-CN" altLang="en-US" sz="2400" dirty="0"/>
              </a:p>
            </p:txBody>
          </p:sp>
        </mc:Choice>
        <mc:Fallback xmlns="">
          <p:sp>
            <p:nvSpPr>
              <p:cNvPr id="7" name="内容占位符 1"/>
              <p:cNvSpPr txBox="1">
                <a:spLocks noRot="1" noChangeAspect="1" noMove="1" noResize="1" noEditPoints="1" noAdjustHandles="1" noChangeArrowheads="1" noChangeShapeType="1" noTextEdit="1"/>
              </p:cNvSpPr>
              <p:nvPr/>
            </p:nvSpPr>
            <p:spPr>
              <a:xfrm>
                <a:off x="566738" y="836712"/>
                <a:ext cx="8001000" cy="5328592"/>
              </a:xfrm>
              <a:prstGeom prst="rect">
                <a:avLst/>
              </a:prstGeom>
              <a:blipFill rotWithShape="0">
                <a:blip r:embed="rId2"/>
                <a:stretch>
                  <a:fillRect l="-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871201"/>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87524" y="980728"/>
            <a:ext cx="8568952" cy="5400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pPr>
            <a:r>
              <a:rPr lang="zh-CN" altLang="en-US" sz="2400" dirty="0" smtClean="0"/>
              <a:t>发清音时，声带处于松弛状态，不发生振动，气流通过声门之间进入声道，所有的清辅音都属于这种情况。</a:t>
            </a:r>
            <a:endParaRPr lang="en-US" altLang="zh-CN" sz="2400" dirty="0" smtClean="0"/>
          </a:p>
          <a:p>
            <a:pPr fontAlgn="auto">
              <a:lnSpc>
                <a:spcPct val="150000"/>
              </a:lnSpc>
              <a:spcAft>
                <a:spcPts val="0"/>
              </a:spcAft>
            </a:pPr>
            <a:r>
              <a:rPr lang="zh-CN" altLang="en-US" sz="2400" dirty="0" smtClean="0"/>
              <a:t>激励信号相当于一个随机白噪声，可以用均值为</a:t>
            </a:r>
            <a:r>
              <a:rPr lang="en-US" altLang="zh-CN" sz="2400" dirty="0" smtClean="0"/>
              <a:t>0</a:t>
            </a:r>
            <a:r>
              <a:rPr lang="zh-CN" altLang="en-US" sz="2400" dirty="0" smtClean="0"/>
              <a:t>方差为</a:t>
            </a:r>
            <a:r>
              <a:rPr lang="en-US" altLang="zh-CN" sz="2400" dirty="0" smtClean="0"/>
              <a:t>1</a:t>
            </a:r>
            <a:r>
              <a:rPr lang="zh-CN" altLang="en-US" sz="2400" dirty="0" smtClean="0"/>
              <a:t>的白噪声序列来表示。</a:t>
            </a:r>
            <a:endParaRPr lang="en-US" altLang="zh-CN" sz="2400" dirty="0" smtClean="0"/>
          </a:p>
          <a:p>
            <a:pPr fontAlgn="auto">
              <a:lnSpc>
                <a:spcPct val="150000"/>
              </a:lnSpc>
              <a:spcAft>
                <a:spcPts val="0"/>
              </a:spcAft>
            </a:pPr>
            <a:endParaRPr lang="en-US" altLang="zh-CN" sz="2400" dirty="0" smtClean="0"/>
          </a:p>
          <a:p>
            <a:pPr fontAlgn="auto">
              <a:lnSpc>
                <a:spcPct val="150000"/>
              </a:lnSpc>
              <a:spcAft>
                <a:spcPts val="0"/>
              </a:spcAft>
            </a:pPr>
            <a:r>
              <a:rPr lang="zh-CN" altLang="en-US" sz="2400" dirty="0" smtClean="0">
                <a:solidFill>
                  <a:srgbClr val="FF0000"/>
                </a:solidFill>
              </a:rPr>
              <a:t>简单地将语音信号分为受周期脉冲激励和受噪声激励两种情形，与实际情况不完全相符合。有时候，即便是将这二种激励按照一定比例的叠加，也不能刻画某些语音，例如浊擦音。</a:t>
            </a:r>
            <a:endParaRPr lang="zh-CN" altLang="en-US" sz="2400" dirty="0">
              <a:solidFill>
                <a:srgbClr val="FF0000"/>
              </a:solidFill>
            </a:endParaRPr>
          </a:p>
        </p:txBody>
      </p:sp>
      <p:sp>
        <p:nvSpPr>
          <p:cNvPr id="3" name="标题 1"/>
          <p:cNvSpPr txBox="1">
            <a:spLocks/>
          </p:cNvSpPr>
          <p:nvPr/>
        </p:nvSpPr>
        <p:spPr>
          <a:xfrm>
            <a:off x="571500" y="116632"/>
            <a:ext cx="8001000" cy="927993"/>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激励模型 </a:t>
            </a:r>
            <a:r>
              <a:rPr lang="en-US" altLang="zh-CN" dirty="0" smtClean="0"/>
              <a:t>(</a:t>
            </a:r>
            <a:r>
              <a:rPr lang="zh-CN" altLang="en-US" dirty="0" smtClean="0"/>
              <a:t>发清音</a:t>
            </a:r>
            <a:r>
              <a:rPr lang="en-US" altLang="zh-CN" dirty="0" smtClean="0"/>
              <a:t>)</a:t>
            </a:r>
            <a:endParaRPr lang="zh-CN" altLang="en-US" dirty="0" smtClean="0"/>
          </a:p>
        </p:txBody>
      </p:sp>
    </p:spTree>
    <p:extLst>
      <p:ext uri="{BB962C8B-B14F-4D97-AF65-F5344CB8AC3E}">
        <p14:creationId xmlns:p14="http://schemas.microsoft.com/office/powerpoint/2010/main" val="328806370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激励模型 </a:t>
            </a:r>
            <a:r>
              <a:rPr lang="en-US" altLang="zh-CN" dirty="0" smtClean="0"/>
              <a:t>– </a:t>
            </a:r>
            <a:r>
              <a:rPr lang="zh-CN" altLang="en-US" dirty="0" smtClean="0"/>
              <a:t>有关声带的重要参数</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832" y="1826465"/>
            <a:ext cx="7198568" cy="4050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5056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声道模型</a:t>
            </a:r>
            <a:endParaRPr lang="zh-CN" altLang="en-US" dirty="0"/>
          </a:p>
        </p:txBody>
      </p:sp>
      <p:sp>
        <p:nvSpPr>
          <p:cNvPr id="6" name="内容占位符 2"/>
          <p:cNvSpPr txBox="1">
            <a:spLocks/>
          </p:cNvSpPr>
          <p:nvPr/>
        </p:nvSpPr>
        <p:spPr>
          <a:xfrm>
            <a:off x="294500" y="1268760"/>
            <a:ext cx="8568952" cy="5184576"/>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pPr>
            <a:r>
              <a:rPr lang="zh-CN" altLang="en-US" sz="2400" dirty="0" smtClean="0"/>
              <a:t>发不同性质的声音时，声道的情况是不同的，大致分成二种情形：元音和辅音</a:t>
            </a:r>
            <a:endParaRPr lang="en-US" altLang="zh-CN" sz="2400" dirty="0" smtClean="0"/>
          </a:p>
          <a:p>
            <a:pPr fontAlgn="auto">
              <a:spcAft>
                <a:spcPts val="0"/>
              </a:spcAft>
            </a:pPr>
            <a:r>
              <a:rPr lang="zh-CN" altLang="en-US" sz="2400" dirty="0" smtClean="0"/>
              <a:t>发元音：声道中的口腔为稳定的某种形状的谐振腔；来自声门的周期脉冲波激励声道产生响应，包括所有的单元音、复元音、复鼻尾音</a:t>
            </a:r>
            <a:endParaRPr lang="en-US" altLang="zh-CN" sz="2400" dirty="0" smtClean="0"/>
          </a:p>
          <a:p>
            <a:pPr fontAlgn="auto">
              <a:spcAft>
                <a:spcPts val="0"/>
              </a:spcAft>
            </a:pPr>
            <a:r>
              <a:rPr lang="zh-CN" altLang="en-US" sz="2400" dirty="0" smtClean="0"/>
              <a:t>发辅音：分塞音、擦音、鼻音等情况</a:t>
            </a:r>
            <a:endParaRPr lang="en-US" altLang="zh-CN" sz="2400" dirty="0" smtClean="0"/>
          </a:p>
          <a:p>
            <a:pPr lvl="1" fontAlgn="auto">
              <a:spcAft>
                <a:spcPts val="0"/>
              </a:spcAft>
            </a:pPr>
            <a:r>
              <a:rPr lang="zh-CN" altLang="en-US" sz="2000" dirty="0" smtClean="0"/>
              <a:t>塞音：声道某部分构成阻碍，使声道完全封闭，由声门来的激励波在此处形成高压湍流，然后突然开放，发出声音</a:t>
            </a:r>
            <a:endParaRPr lang="en-US" altLang="zh-CN" sz="2000" dirty="0" smtClean="0"/>
          </a:p>
          <a:p>
            <a:pPr lvl="1" fontAlgn="auto">
              <a:spcAft>
                <a:spcPts val="0"/>
              </a:spcAft>
            </a:pPr>
            <a:r>
              <a:rPr lang="zh-CN" altLang="en-US" sz="2000" dirty="0" smtClean="0"/>
              <a:t>擦音：声道的某部分构成未完全封闭的阻碍，使激励波在此处形成高速湍流，与该处摩擦而发出声音</a:t>
            </a:r>
            <a:endParaRPr lang="en-US" altLang="zh-CN" sz="2000" dirty="0" smtClean="0"/>
          </a:p>
          <a:p>
            <a:pPr lvl="1" fontAlgn="auto">
              <a:spcAft>
                <a:spcPts val="0"/>
              </a:spcAft>
            </a:pPr>
            <a:r>
              <a:rPr lang="zh-CN" altLang="en-US" sz="2000" dirty="0" smtClean="0"/>
              <a:t>鼻音：软腭下垂，鼻腔参与谐振</a:t>
            </a:r>
            <a:endParaRPr lang="en-US" altLang="zh-CN" sz="2000" dirty="0" smtClean="0"/>
          </a:p>
          <a:p>
            <a:pPr fontAlgn="auto">
              <a:spcAft>
                <a:spcPts val="0"/>
              </a:spcAft>
            </a:pPr>
            <a:endParaRPr lang="en-US" altLang="zh-CN" sz="2400" dirty="0" smtClean="0"/>
          </a:p>
          <a:p>
            <a:pPr fontAlgn="auto">
              <a:spcAft>
                <a:spcPts val="0"/>
              </a:spcAft>
            </a:pPr>
            <a:endParaRPr lang="zh-CN" altLang="en-US" sz="2400" dirty="0"/>
          </a:p>
        </p:txBody>
      </p:sp>
    </p:spTree>
    <p:extLst>
      <p:ext uri="{BB962C8B-B14F-4D97-AF65-F5344CB8AC3E}">
        <p14:creationId xmlns:p14="http://schemas.microsoft.com/office/powerpoint/2010/main" val="318822425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190872" y="1173832"/>
            <a:ext cx="4741168" cy="4775448"/>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pPr>
            <a:r>
              <a:rPr lang="zh-CN" altLang="en-US" sz="2800" dirty="0" smtClean="0"/>
              <a:t>二种关于声道的数学模型</a:t>
            </a:r>
            <a:endParaRPr lang="en-US" altLang="zh-CN" sz="2800" dirty="0" smtClean="0"/>
          </a:p>
          <a:p>
            <a:pPr lvl="1" fontAlgn="auto">
              <a:spcAft>
                <a:spcPts val="0"/>
              </a:spcAft>
            </a:pPr>
            <a:r>
              <a:rPr lang="zh-CN" altLang="en-US" dirty="0" smtClean="0">
                <a:solidFill>
                  <a:srgbClr val="FF0000"/>
                </a:solidFill>
              </a:rPr>
              <a:t>声管模型</a:t>
            </a:r>
            <a:r>
              <a:rPr lang="zh-CN" altLang="en-US" dirty="0" smtClean="0"/>
              <a:t>：将声道看作是由多个不同截面积的声管串联而成的系统</a:t>
            </a:r>
            <a:endParaRPr lang="en-US" altLang="zh-CN" dirty="0" smtClean="0"/>
          </a:p>
          <a:p>
            <a:pPr lvl="1" fontAlgn="auto">
              <a:spcAft>
                <a:spcPts val="0"/>
              </a:spcAft>
            </a:pPr>
            <a:r>
              <a:rPr lang="zh-CN" altLang="en-US" dirty="0" smtClean="0"/>
              <a:t>短时间内声道可以看作是一个形状稳定的级联管道，声音在不同截面积间传输会有反射，可以计算反射系数</a:t>
            </a:r>
            <a:r>
              <a:rPr lang="en-US" altLang="zh-CN" i="1" dirty="0" smtClean="0"/>
              <a:t>K</a:t>
            </a:r>
            <a:r>
              <a:rPr lang="en-US" altLang="zh-CN" i="1" baseline="-25000" dirty="0" smtClean="0"/>
              <a:t>m</a:t>
            </a:r>
          </a:p>
          <a:p>
            <a:pPr lvl="1" fontAlgn="auto">
              <a:spcAft>
                <a:spcPts val="0"/>
              </a:spcAft>
            </a:pPr>
            <a:endParaRPr lang="en-US" altLang="zh-CN" i="1" baseline="-25000" dirty="0" smtClean="0"/>
          </a:p>
          <a:p>
            <a:pPr lvl="1" fontAlgn="auto">
              <a:spcAft>
                <a:spcPts val="0"/>
              </a:spcAft>
            </a:pPr>
            <a:endParaRPr lang="en-US" altLang="zh-CN" i="1" baseline="-25000" dirty="0" smtClean="0"/>
          </a:p>
          <a:p>
            <a:pPr lvl="1" fontAlgn="auto">
              <a:spcAft>
                <a:spcPts val="0"/>
              </a:spcAft>
            </a:pPr>
            <a:endParaRPr lang="en-US" altLang="zh-CN" i="1" baseline="-25000" dirty="0" smtClean="0"/>
          </a:p>
          <a:p>
            <a:pPr lvl="1" fontAlgn="auto">
              <a:spcAft>
                <a:spcPts val="0"/>
              </a:spcAft>
            </a:pPr>
            <a:endParaRPr lang="en-US" altLang="zh-CN" i="1" baseline="-25000" dirty="0" smtClean="0"/>
          </a:p>
          <a:p>
            <a:pPr lvl="1" fontAlgn="auto">
              <a:spcAft>
                <a:spcPts val="0"/>
              </a:spcAft>
            </a:pPr>
            <a:r>
              <a:rPr lang="zh-CN" altLang="en-US" dirty="0" smtClean="0"/>
              <a:t>声道特性由 </a:t>
            </a:r>
            <a:r>
              <a:rPr lang="en-US" altLang="zh-CN" i="1" dirty="0" smtClean="0"/>
              <a:t>K</a:t>
            </a:r>
            <a:r>
              <a:rPr lang="en-US" altLang="zh-CN" i="1" baseline="-25000" dirty="0" smtClean="0"/>
              <a:t>m </a:t>
            </a:r>
            <a:r>
              <a:rPr lang="zh-CN" altLang="en-US" dirty="0" smtClean="0"/>
              <a:t>确定！</a:t>
            </a:r>
            <a:endParaRPr lang="en-US" altLang="zh-CN" dirty="0" smtClean="0"/>
          </a:p>
          <a:p>
            <a:pPr lvl="1" fontAlgn="auto">
              <a:spcAft>
                <a:spcPts val="0"/>
              </a:spcAft>
            </a:pPr>
            <a:endParaRPr lang="en-US" altLang="zh-CN" dirty="0" smtClean="0"/>
          </a:p>
          <a:p>
            <a:pPr lvl="1" fontAlgn="auto">
              <a:spcAft>
                <a:spcPts val="0"/>
              </a:spcAft>
            </a:pPr>
            <a:endParaRPr lang="en-US" altLang="zh-CN"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194" y="764704"/>
            <a:ext cx="3792302" cy="249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194" y="3933056"/>
            <a:ext cx="3766135" cy="170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1331640" y="4425644"/>
                <a:ext cx="3168352" cy="659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a:rPr>
                            <m:t>𝐾</m:t>
                          </m:r>
                        </m:e>
                        <m:sub>
                          <m:r>
                            <a:rPr lang="en-US" altLang="zh-CN" i="1" smtClean="0">
                              <a:solidFill>
                                <a:srgbClr val="000000"/>
                              </a:solidFill>
                              <a:latin typeface="Cambria Math"/>
                            </a:rPr>
                            <m:t>𝑚</m:t>
                          </m:r>
                        </m:sub>
                      </m:sSub>
                      <m:r>
                        <a:rPr lang="en-US" altLang="zh-CN" i="1" smtClean="0">
                          <a:solidFill>
                            <a:srgbClr val="000000"/>
                          </a:solidFill>
                          <a:latin typeface="Cambria Math"/>
                        </a:rPr>
                        <m:t>=</m:t>
                      </m:r>
                      <m:f>
                        <m:fPr>
                          <m:ctrlPr>
                            <a:rPr lang="en-US" altLang="zh-CN" i="1" smtClean="0">
                              <a:solidFill>
                                <a:srgbClr val="000000"/>
                              </a:solidFill>
                              <a:latin typeface="Cambria Math" panose="02040503050406030204" pitchFamily="18" charset="0"/>
                            </a:rPr>
                          </m:ctrlPr>
                        </m:fPr>
                        <m:num>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a:rPr>
                                <m:t>𝐴</m:t>
                              </m:r>
                            </m:e>
                            <m:sub>
                              <m:r>
                                <a:rPr lang="en-US" altLang="zh-CN" i="1" smtClean="0">
                                  <a:solidFill>
                                    <a:srgbClr val="000000"/>
                                  </a:solidFill>
                                  <a:latin typeface="Cambria Math"/>
                                </a:rPr>
                                <m:t>𝑚</m:t>
                              </m:r>
                              <m:r>
                                <a:rPr lang="en-US" altLang="zh-CN" i="1" smtClean="0">
                                  <a:solidFill>
                                    <a:srgbClr val="000000"/>
                                  </a:solidFill>
                                  <a:latin typeface="Cambria Math"/>
                                </a:rPr>
                                <m:t>+1</m:t>
                              </m:r>
                            </m:sub>
                          </m:sSub>
                          <m:r>
                            <a:rPr lang="en-US" altLang="zh-CN" i="1" smtClean="0">
                              <a:solidFill>
                                <a:srgbClr val="000000"/>
                              </a:solidFill>
                              <a:latin typeface="Cambria Math"/>
                            </a:rPr>
                            <m:t>−</m:t>
                          </m:r>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a:rPr>
                                <m:t>𝐴</m:t>
                              </m:r>
                            </m:e>
                            <m:sub>
                              <m:r>
                                <a:rPr lang="en-US" altLang="zh-CN" i="1" smtClean="0">
                                  <a:solidFill>
                                    <a:srgbClr val="000000"/>
                                  </a:solidFill>
                                  <a:latin typeface="Cambria Math"/>
                                </a:rPr>
                                <m:t>𝑚</m:t>
                              </m:r>
                            </m:sub>
                          </m:sSub>
                        </m:num>
                        <m:den>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a:rPr>
                                <m:t>𝐴</m:t>
                              </m:r>
                            </m:e>
                            <m:sub>
                              <m:r>
                                <a:rPr lang="en-US" altLang="zh-CN" i="1">
                                  <a:solidFill>
                                    <a:srgbClr val="000000"/>
                                  </a:solidFill>
                                  <a:latin typeface="Cambria Math"/>
                                </a:rPr>
                                <m:t>𝑚</m:t>
                              </m:r>
                              <m:r>
                                <a:rPr lang="en-US" altLang="zh-CN" i="1">
                                  <a:solidFill>
                                    <a:srgbClr val="000000"/>
                                  </a:solidFill>
                                  <a:latin typeface="Cambria Math"/>
                                </a:rPr>
                                <m:t>+1</m:t>
                              </m:r>
                            </m:sub>
                          </m:sSub>
                          <m:r>
                            <a:rPr lang="en-US" altLang="zh-CN" i="1" smtClean="0">
                              <a:solidFill>
                                <a:srgbClr val="000000"/>
                              </a:solidFill>
                              <a:latin typeface="Cambria Math"/>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a:rPr>
                                <m:t>𝐴</m:t>
                              </m:r>
                            </m:e>
                            <m:sub>
                              <m:r>
                                <a:rPr lang="en-US" altLang="zh-CN" i="1">
                                  <a:solidFill>
                                    <a:srgbClr val="000000"/>
                                  </a:solidFill>
                                  <a:latin typeface="Cambria Math"/>
                                </a:rPr>
                                <m:t>𝑚</m:t>
                              </m:r>
                            </m:sub>
                          </m:sSub>
                        </m:den>
                      </m:f>
                    </m:oMath>
                  </m:oMathPara>
                </a14:m>
                <a:endParaRPr lang="zh-CN" altLang="en-US"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31640" y="4425644"/>
                <a:ext cx="3168352" cy="659540"/>
              </a:xfrm>
              <a:prstGeom prst="rect">
                <a:avLst/>
              </a:prstGeom>
              <a:blipFill rotWithShape="1">
                <a:blip r:embed="rId5"/>
                <a:stretch>
                  <a:fillRect/>
                </a:stretch>
              </a:blipFill>
            </p:spPr>
            <p:txBody>
              <a:bodyPr/>
              <a:lstStyle/>
              <a:p>
                <a:r>
                  <a:rPr lang="zh-CN" altLang="en-US">
                    <a:noFill/>
                  </a:rPr>
                  <a:t> </a:t>
                </a:r>
              </a:p>
            </p:txBody>
          </p:sp>
        </mc:Fallback>
      </mc:AlternateContent>
      <p:sp>
        <p:nvSpPr>
          <p:cNvPr id="9" name="标题 1"/>
          <p:cNvSpPr txBox="1">
            <a:spLocks/>
          </p:cNvSpPr>
          <p:nvPr/>
        </p:nvSpPr>
        <p:spPr>
          <a:xfrm>
            <a:off x="574675" y="196751"/>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声道模型</a:t>
            </a:r>
            <a:endParaRPr lang="zh-CN" altLang="en-US" dirty="0"/>
          </a:p>
        </p:txBody>
      </p:sp>
    </p:spTree>
    <p:extLst>
      <p:ext uri="{BB962C8B-B14F-4D97-AF65-F5344CB8AC3E}">
        <p14:creationId xmlns:p14="http://schemas.microsoft.com/office/powerpoint/2010/main" val="78964073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51520" y="385936"/>
            <a:ext cx="8712968"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lvl="1" fontAlgn="auto">
              <a:lnSpc>
                <a:spcPct val="150000"/>
              </a:lnSpc>
              <a:spcAft>
                <a:spcPts val="0"/>
              </a:spcAft>
            </a:pPr>
            <a:r>
              <a:rPr lang="zh-CN" altLang="en-US" dirty="0" smtClean="0">
                <a:solidFill>
                  <a:srgbClr val="FF0000"/>
                </a:solidFill>
              </a:rPr>
              <a:t>共振峰模型</a:t>
            </a:r>
            <a:r>
              <a:rPr lang="zh-CN" altLang="en-US" dirty="0" smtClean="0"/>
              <a:t>：将声道看成是谐振腔，共振峰就是这个腔体的谐振频率。</a:t>
            </a:r>
            <a:endParaRPr lang="en-US" altLang="zh-CN" dirty="0" smtClean="0"/>
          </a:p>
          <a:p>
            <a:pPr lvl="1" fontAlgn="auto">
              <a:lnSpc>
                <a:spcPct val="150000"/>
              </a:lnSpc>
              <a:spcAft>
                <a:spcPts val="0"/>
              </a:spcAft>
            </a:pPr>
            <a:r>
              <a:rPr lang="zh-CN" altLang="en-US" dirty="0" smtClean="0"/>
              <a:t>实践表明，用前</a:t>
            </a:r>
            <a:r>
              <a:rPr lang="en-US" altLang="zh-CN" dirty="0" smtClean="0"/>
              <a:t>3</a:t>
            </a:r>
            <a:r>
              <a:rPr lang="zh-CN" altLang="en-US" dirty="0" smtClean="0"/>
              <a:t>个谐振峰代表一个元音就足够了，对于较复杂的辅音和鼻音，需要</a:t>
            </a:r>
            <a:r>
              <a:rPr lang="en-US" altLang="zh-CN" dirty="0" smtClean="0"/>
              <a:t>5</a:t>
            </a:r>
            <a:r>
              <a:rPr lang="zh-CN" altLang="en-US" dirty="0" smtClean="0"/>
              <a:t>个以上的共振峰</a:t>
            </a:r>
            <a:endParaRPr lang="en-US" altLang="zh-CN" dirty="0" smtClean="0"/>
          </a:p>
          <a:p>
            <a:pPr lvl="1" fontAlgn="auto">
              <a:lnSpc>
                <a:spcPct val="150000"/>
              </a:lnSpc>
              <a:spcAft>
                <a:spcPts val="0"/>
              </a:spcAft>
            </a:pPr>
            <a:r>
              <a:rPr lang="zh-CN" altLang="en-US" dirty="0" smtClean="0"/>
              <a:t>一种声道对应一套共振峰；不同人的共振峰不同；同一个人发不同的音，共振峰也不同</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152849915"/>
              </p:ext>
            </p:extLst>
          </p:nvPr>
        </p:nvGraphicFramePr>
        <p:xfrm>
          <a:off x="755575" y="4077072"/>
          <a:ext cx="7704857" cy="1828800"/>
        </p:xfrm>
        <a:graphic>
          <a:graphicData uri="http://schemas.openxmlformats.org/drawingml/2006/table">
            <a:tbl>
              <a:tblPr firstRow="1" bandRow="1">
                <a:tableStyleId>{5C22544A-7EE6-4342-B048-85BDC9FD1C3A}</a:tableStyleId>
              </a:tblPr>
              <a:tblGrid>
                <a:gridCol w="1444661"/>
                <a:gridCol w="2118836"/>
                <a:gridCol w="2215146"/>
                <a:gridCol w="1926214"/>
              </a:tblGrid>
              <a:tr h="427990">
                <a:tc>
                  <a:txBody>
                    <a:bodyPr/>
                    <a:lstStyle/>
                    <a:p>
                      <a:pPr algn="ctr"/>
                      <a:r>
                        <a:rPr lang="zh-CN" altLang="en-US" sz="2400" dirty="0" smtClean="0"/>
                        <a:t>共振峰</a:t>
                      </a:r>
                      <a:endParaRPr lang="zh-CN" altLang="en-US" sz="2400" dirty="0"/>
                    </a:p>
                  </a:txBody>
                  <a:tcPr/>
                </a:tc>
                <a:tc>
                  <a:txBody>
                    <a:bodyPr/>
                    <a:lstStyle/>
                    <a:p>
                      <a:pPr algn="ctr"/>
                      <a:r>
                        <a:rPr lang="zh-CN" altLang="en-US" sz="2400" dirty="0" smtClean="0"/>
                        <a:t>成年男子</a:t>
                      </a:r>
                      <a:r>
                        <a:rPr lang="en-US" altLang="zh-CN" sz="2400" dirty="0" smtClean="0"/>
                        <a:t>(Hz)</a:t>
                      </a:r>
                      <a:endParaRPr lang="zh-CN" altLang="en-US" sz="2400" dirty="0"/>
                    </a:p>
                  </a:txBody>
                  <a:tcPr/>
                </a:tc>
                <a:tc>
                  <a:txBody>
                    <a:bodyPr/>
                    <a:lstStyle/>
                    <a:p>
                      <a:pPr algn="ctr"/>
                      <a:r>
                        <a:rPr lang="zh-CN" altLang="en-US" sz="2400" dirty="0" smtClean="0"/>
                        <a:t>成年女子</a:t>
                      </a:r>
                      <a:r>
                        <a:rPr lang="en-US" altLang="zh-CN" sz="2400" dirty="0" smtClean="0"/>
                        <a:t>(Hz)</a:t>
                      </a:r>
                      <a:endParaRPr lang="zh-CN" altLang="en-US" sz="2400" dirty="0"/>
                    </a:p>
                  </a:txBody>
                  <a:tcPr/>
                </a:tc>
                <a:tc>
                  <a:txBody>
                    <a:bodyPr/>
                    <a:lstStyle/>
                    <a:p>
                      <a:pPr algn="ctr"/>
                      <a:r>
                        <a:rPr lang="zh-CN" altLang="en-US" sz="2400" dirty="0" smtClean="0"/>
                        <a:t>带宽</a:t>
                      </a:r>
                      <a:r>
                        <a:rPr lang="en-US" altLang="zh-CN" sz="2400" dirty="0" smtClean="0"/>
                        <a:t>(Hz)</a:t>
                      </a:r>
                      <a:endParaRPr lang="zh-CN" altLang="en-US" sz="2400" dirty="0"/>
                    </a:p>
                  </a:txBody>
                  <a:tcPr/>
                </a:tc>
              </a:tr>
              <a:tr h="427990">
                <a:tc>
                  <a:txBody>
                    <a:bodyPr/>
                    <a:lstStyle/>
                    <a:p>
                      <a:pPr algn="ctr"/>
                      <a:r>
                        <a:rPr lang="en-US" altLang="zh-CN" sz="2400" dirty="0" smtClean="0"/>
                        <a:t>F</a:t>
                      </a:r>
                      <a:r>
                        <a:rPr lang="en-US" altLang="zh-CN" sz="2400" baseline="-25000" dirty="0" smtClean="0"/>
                        <a:t>1</a:t>
                      </a:r>
                    </a:p>
                  </a:txBody>
                  <a:tcPr/>
                </a:tc>
                <a:tc>
                  <a:txBody>
                    <a:bodyPr/>
                    <a:lstStyle/>
                    <a:p>
                      <a:pPr algn="ctr"/>
                      <a:r>
                        <a:rPr lang="en-US" altLang="zh-CN" sz="2400" dirty="0" smtClean="0"/>
                        <a:t>200-800</a:t>
                      </a:r>
                      <a:endParaRPr lang="zh-CN" altLang="en-US" sz="2400" dirty="0"/>
                    </a:p>
                  </a:txBody>
                  <a:tcPr/>
                </a:tc>
                <a:tc>
                  <a:txBody>
                    <a:bodyPr/>
                    <a:lstStyle/>
                    <a:p>
                      <a:pPr algn="ctr"/>
                      <a:r>
                        <a:rPr lang="en-US" altLang="zh-CN" sz="2400" dirty="0" smtClean="0"/>
                        <a:t>250-1000</a:t>
                      </a:r>
                      <a:endParaRPr lang="zh-CN" altLang="en-US" sz="2400" dirty="0"/>
                    </a:p>
                  </a:txBody>
                  <a:tcPr/>
                </a:tc>
                <a:tc>
                  <a:txBody>
                    <a:bodyPr/>
                    <a:lstStyle/>
                    <a:p>
                      <a:pPr algn="ctr"/>
                      <a:r>
                        <a:rPr lang="en-US" altLang="zh-CN" sz="2400" dirty="0" smtClean="0"/>
                        <a:t>40-70</a:t>
                      </a:r>
                      <a:endParaRPr lang="zh-CN" altLang="en-US" sz="2400" dirty="0"/>
                    </a:p>
                  </a:txBody>
                  <a:tcPr/>
                </a:tc>
              </a:tr>
              <a:tr h="427990">
                <a:tc>
                  <a:txBody>
                    <a:bodyPr/>
                    <a:lstStyle/>
                    <a:p>
                      <a:pPr algn="ctr"/>
                      <a:r>
                        <a:rPr lang="en-US" altLang="zh-CN" sz="2400" dirty="0" smtClean="0"/>
                        <a:t>F</a:t>
                      </a:r>
                      <a:r>
                        <a:rPr lang="en-US" altLang="zh-CN" sz="2400" baseline="-25000" dirty="0" smtClean="0"/>
                        <a:t>2</a:t>
                      </a:r>
                      <a:endParaRPr lang="zh-CN" altLang="en-US" sz="2400" baseline="-25000" dirty="0"/>
                    </a:p>
                  </a:txBody>
                  <a:tcPr/>
                </a:tc>
                <a:tc>
                  <a:txBody>
                    <a:bodyPr/>
                    <a:lstStyle/>
                    <a:p>
                      <a:pPr algn="ctr"/>
                      <a:r>
                        <a:rPr lang="en-US" altLang="zh-CN" sz="2400" dirty="0" smtClean="0"/>
                        <a:t>600-2800</a:t>
                      </a:r>
                      <a:endParaRPr lang="zh-CN" altLang="en-US" sz="2400" dirty="0"/>
                    </a:p>
                  </a:txBody>
                  <a:tcPr/>
                </a:tc>
                <a:tc>
                  <a:txBody>
                    <a:bodyPr/>
                    <a:lstStyle/>
                    <a:p>
                      <a:pPr algn="ctr"/>
                      <a:r>
                        <a:rPr lang="en-US" altLang="zh-CN" sz="2400" dirty="0" smtClean="0"/>
                        <a:t>700-3300</a:t>
                      </a:r>
                      <a:endParaRPr lang="zh-CN" altLang="en-US" sz="2400" dirty="0"/>
                    </a:p>
                  </a:txBody>
                  <a:tcPr/>
                </a:tc>
                <a:tc>
                  <a:txBody>
                    <a:bodyPr/>
                    <a:lstStyle/>
                    <a:p>
                      <a:pPr algn="ctr"/>
                      <a:r>
                        <a:rPr lang="en-US" altLang="zh-CN" sz="2400" dirty="0" smtClean="0"/>
                        <a:t>50-90</a:t>
                      </a:r>
                      <a:endParaRPr lang="zh-CN" altLang="en-US" sz="2400" dirty="0"/>
                    </a:p>
                  </a:txBody>
                  <a:tcPr/>
                </a:tc>
              </a:tr>
              <a:tr h="427990">
                <a:tc>
                  <a:txBody>
                    <a:bodyPr/>
                    <a:lstStyle/>
                    <a:p>
                      <a:pPr algn="ctr"/>
                      <a:r>
                        <a:rPr lang="en-US" altLang="zh-CN" sz="2400" dirty="0" smtClean="0"/>
                        <a:t>F</a:t>
                      </a:r>
                      <a:r>
                        <a:rPr lang="en-US" altLang="zh-CN" sz="2400" baseline="-25000" dirty="0" smtClean="0"/>
                        <a:t>3 </a:t>
                      </a:r>
                      <a:endParaRPr lang="zh-CN" altLang="en-US" sz="2400" baseline="-25000" dirty="0"/>
                    </a:p>
                  </a:txBody>
                  <a:tcPr/>
                </a:tc>
                <a:tc>
                  <a:txBody>
                    <a:bodyPr/>
                    <a:lstStyle/>
                    <a:p>
                      <a:pPr algn="ctr"/>
                      <a:r>
                        <a:rPr lang="en-US" altLang="zh-CN" sz="2400" dirty="0" smtClean="0"/>
                        <a:t>1300-3400</a:t>
                      </a:r>
                      <a:endParaRPr lang="zh-CN" altLang="en-US" sz="2400" dirty="0"/>
                    </a:p>
                  </a:txBody>
                  <a:tcPr/>
                </a:tc>
                <a:tc>
                  <a:txBody>
                    <a:bodyPr/>
                    <a:lstStyle/>
                    <a:p>
                      <a:pPr algn="ctr"/>
                      <a:r>
                        <a:rPr lang="en-US" altLang="zh-CN" sz="2400" dirty="0" smtClean="0"/>
                        <a:t>1500-4000</a:t>
                      </a:r>
                      <a:endParaRPr lang="zh-CN" altLang="en-US" sz="2400" dirty="0"/>
                    </a:p>
                  </a:txBody>
                  <a:tcPr/>
                </a:tc>
                <a:tc>
                  <a:txBody>
                    <a:bodyPr/>
                    <a:lstStyle/>
                    <a:p>
                      <a:pPr algn="ctr"/>
                      <a:r>
                        <a:rPr lang="en-US" altLang="zh-CN" sz="2400" dirty="0" smtClean="0"/>
                        <a:t>60-180</a:t>
                      </a:r>
                      <a:endParaRPr lang="zh-CN" altLang="en-US" sz="2400" dirty="0"/>
                    </a:p>
                  </a:txBody>
                  <a:tcPr/>
                </a:tc>
              </a:tr>
            </a:tbl>
          </a:graphicData>
        </a:graphic>
      </p:graphicFrame>
    </p:spTree>
    <p:extLst>
      <p:ext uri="{BB962C8B-B14F-4D97-AF65-F5344CB8AC3E}">
        <p14:creationId xmlns:p14="http://schemas.microsoft.com/office/powerpoint/2010/main" val="415716397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70656" y="116631"/>
            <a:ext cx="8377808" cy="2017737"/>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fontAlgn="auto">
              <a:lnSpc>
                <a:spcPct val="150000"/>
              </a:lnSpc>
              <a:spcAft>
                <a:spcPts val="0"/>
              </a:spcAft>
              <a:buFont typeface="Wingdings 2"/>
              <a:buNone/>
            </a:pPr>
            <a:r>
              <a:rPr lang="zh-CN" altLang="en-US" sz="2800" b="1" dirty="0" smtClean="0"/>
              <a:t>发元音时的声道 </a:t>
            </a:r>
            <a:r>
              <a:rPr lang="en-US" altLang="zh-CN" sz="2800" b="1" dirty="0" smtClean="0"/>
              <a:t>— </a:t>
            </a:r>
            <a:r>
              <a:rPr lang="zh-CN" altLang="en-US" sz="2800" b="1" dirty="0" smtClean="0">
                <a:solidFill>
                  <a:srgbClr val="FF0000"/>
                </a:solidFill>
              </a:rPr>
              <a:t>全极点模型</a:t>
            </a:r>
            <a:endParaRPr lang="en-US" altLang="zh-CN" sz="2400" dirty="0">
              <a:solidFill>
                <a:srgbClr val="FF0000"/>
              </a:solidFill>
            </a:endParaRPr>
          </a:p>
          <a:p>
            <a:pPr marL="0" indent="0" algn="ctr" fontAlgn="auto">
              <a:lnSpc>
                <a:spcPct val="150000"/>
              </a:lnSpc>
              <a:spcAft>
                <a:spcPts val="0"/>
              </a:spcAft>
              <a:buFont typeface="Wingdings 2"/>
              <a:buNone/>
            </a:pPr>
            <a:r>
              <a:rPr lang="zh-CN" altLang="en-US" sz="2400" dirty="0" smtClean="0"/>
              <a:t>由一组串联二阶谐振器构成，一个谐振腔对应一个共振峰</a:t>
            </a:r>
            <a:endParaRPr lang="en-US" altLang="zh-CN" sz="2400" dirty="0" smtClean="0"/>
          </a:p>
          <a:p>
            <a:pPr marL="0" indent="0" algn="ctr" fontAlgn="auto">
              <a:lnSpc>
                <a:spcPct val="150000"/>
              </a:lnSpc>
              <a:spcAft>
                <a:spcPts val="0"/>
              </a:spcAft>
              <a:buFont typeface="Wingdings 2"/>
              <a:buNone/>
            </a:pPr>
            <a:r>
              <a:rPr lang="zh-CN" altLang="en-US" sz="2400" b="1" dirty="0">
                <a:solidFill>
                  <a:srgbClr val="FF0000"/>
                </a:solidFill>
              </a:rPr>
              <a:t>级</a:t>
            </a:r>
            <a:r>
              <a:rPr lang="zh-CN" altLang="en-US" sz="2400" b="1" dirty="0" smtClean="0">
                <a:solidFill>
                  <a:srgbClr val="FF0000"/>
                </a:solidFill>
              </a:rPr>
              <a:t>联型共振峰模型</a:t>
            </a:r>
            <a:endParaRPr lang="en-US" altLang="zh-CN" sz="2400" b="1" dirty="0" smtClean="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589" y="2193801"/>
            <a:ext cx="57054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29000"/>
            <a:ext cx="317182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67" y="4869160"/>
            <a:ext cx="4893405" cy="142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42664" y="2337817"/>
            <a:ext cx="8382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smtClean="0">
                <a:solidFill>
                  <a:srgbClr val="000000"/>
                </a:solidFill>
              </a:rPr>
              <a:t>激励模型</a:t>
            </a:r>
            <a:endParaRPr lang="zh-CN" altLang="en-US" dirty="0">
              <a:solidFill>
                <a:srgbClr val="000000"/>
              </a:solidFill>
            </a:endParaRPr>
          </a:p>
        </p:txBody>
      </p:sp>
      <p:sp>
        <p:nvSpPr>
          <p:cNvPr id="10" name="右箭头 9"/>
          <p:cNvSpPr/>
          <p:nvPr/>
        </p:nvSpPr>
        <p:spPr bwMode="auto">
          <a:xfrm>
            <a:off x="1357064" y="2553165"/>
            <a:ext cx="457200" cy="22860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smtClean="0">
              <a:solidFill>
                <a:srgbClr val="000000"/>
              </a:solidFill>
            </a:endParaRPr>
          </a:p>
        </p:txBody>
      </p:sp>
      <p:sp>
        <p:nvSpPr>
          <p:cNvPr id="11" name="右箭头 10"/>
          <p:cNvSpPr/>
          <p:nvPr/>
        </p:nvSpPr>
        <p:spPr bwMode="auto">
          <a:xfrm>
            <a:off x="7376864" y="2566417"/>
            <a:ext cx="457200" cy="228600"/>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smtClean="0">
              <a:solidFill>
                <a:srgbClr val="000000"/>
              </a:solidFill>
            </a:endParaRPr>
          </a:p>
        </p:txBody>
      </p:sp>
      <p:sp>
        <p:nvSpPr>
          <p:cNvPr id="12" name="TextBox 11"/>
          <p:cNvSpPr txBox="1"/>
          <p:nvPr/>
        </p:nvSpPr>
        <p:spPr>
          <a:xfrm>
            <a:off x="7910264" y="2337817"/>
            <a:ext cx="8382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solidFill>
                  <a:srgbClr val="000000"/>
                </a:solidFill>
              </a:rPr>
              <a:t>辐射</a:t>
            </a:r>
            <a:r>
              <a:rPr lang="zh-CN" altLang="en-US" dirty="0" smtClean="0">
                <a:solidFill>
                  <a:srgbClr val="000000"/>
                </a:solidFill>
              </a:rPr>
              <a:t>模型</a:t>
            </a:r>
            <a:endParaRPr lang="zh-CN" altLang="en-US" dirty="0">
              <a:solidFill>
                <a:srgbClr val="000000"/>
              </a:solidFill>
            </a:endParaRPr>
          </a:p>
        </p:txBody>
      </p:sp>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4105" y="3490894"/>
            <a:ext cx="1960223" cy="106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692" y="4742680"/>
            <a:ext cx="3096344" cy="159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710408" y="6381328"/>
            <a:ext cx="3733800" cy="338554"/>
          </a:xfrm>
          <a:prstGeom prst="rect">
            <a:avLst/>
          </a:prstGeom>
          <a:noFill/>
        </p:spPr>
        <p:txBody>
          <a:bodyPr wrap="square" rtlCol="0">
            <a:spAutoFit/>
          </a:bodyPr>
          <a:lstStyle/>
          <a:p>
            <a:r>
              <a:rPr lang="en-US" altLang="zh-CN" sz="1600" dirty="0" smtClean="0">
                <a:solidFill>
                  <a:srgbClr val="000000"/>
                </a:solidFill>
              </a:rPr>
              <a:t>N</a:t>
            </a:r>
            <a:r>
              <a:rPr lang="zh-CN" altLang="en-US" sz="1600" dirty="0" smtClean="0">
                <a:solidFill>
                  <a:srgbClr val="000000"/>
                </a:solidFill>
              </a:rPr>
              <a:t>为极点个数，</a:t>
            </a:r>
            <a:r>
              <a:rPr lang="en-US" altLang="zh-CN" sz="1600" dirty="0" smtClean="0">
                <a:solidFill>
                  <a:srgbClr val="000000"/>
                </a:solidFill>
              </a:rPr>
              <a:t>G</a:t>
            </a:r>
            <a:r>
              <a:rPr lang="zh-CN" altLang="en-US" sz="1600" dirty="0" smtClean="0">
                <a:solidFill>
                  <a:srgbClr val="000000"/>
                </a:solidFill>
              </a:rPr>
              <a:t>为增益，</a:t>
            </a:r>
            <a:r>
              <a:rPr lang="en-US" altLang="zh-CN" sz="1600" i="1" dirty="0" err="1" smtClean="0">
                <a:solidFill>
                  <a:srgbClr val="000000"/>
                </a:solidFill>
              </a:rPr>
              <a:t>a</a:t>
            </a:r>
            <a:r>
              <a:rPr lang="en-US" altLang="zh-CN" sz="1600" i="1" baseline="-25000" dirty="0" err="1" smtClean="0">
                <a:solidFill>
                  <a:srgbClr val="000000"/>
                </a:solidFill>
              </a:rPr>
              <a:t>k</a:t>
            </a:r>
            <a:r>
              <a:rPr lang="zh-CN" altLang="en-US" sz="1600" dirty="0" smtClean="0">
                <a:solidFill>
                  <a:srgbClr val="000000"/>
                </a:solidFill>
              </a:rPr>
              <a:t>为常系数</a:t>
            </a:r>
            <a:endParaRPr lang="zh-CN" altLang="en-US" sz="1600" dirty="0">
              <a:solidFill>
                <a:srgbClr val="000000"/>
              </a:solidFill>
            </a:endParaRPr>
          </a:p>
        </p:txBody>
      </p:sp>
    </p:spTree>
    <p:extLst>
      <p:ext uri="{BB962C8B-B14F-4D97-AF65-F5344CB8AC3E}">
        <p14:creationId xmlns:p14="http://schemas.microsoft.com/office/powerpoint/2010/main" val="348534032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声道模型的局限（</a:t>
            </a:r>
            <a:r>
              <a:rPr lang="en-US" altLang="zh-CN" dirty="0" smtClean="0"/>
              <a:t>1</a:t>
            </a:r>
            <a:r>
              <a:rPr lang="zh-CN" altLang="en-US" dirty="0" smtClean="0"/>
              <a:t>）</a:t>
            </a:r>
            <a:endParaRPr lang="zh-CN" altLang="en-US" dirty="0"/>
          </a:p>
        </p:txBody>
      </p:sp>
      <p:sp>
        <p:nvSpPr>
          <p:cNvPr id="3" name="内容占位符 2"/>
          <p:cNvSpPr>
            <a:spLocks noGrp="1"/>
          </p:cNvSpPr>
          <p:nvPr>
            <p:ph sz="quarter" idx="1"/>
          </p:nvPr>
        </p:nvSpPr>
        <p:spPr/>
        <p:txBody>
          <a:bodyPr>
            <a:normAutofit/>
          </a:bodyPr>
          <a:lstStyle/>
          <a:p>
            <a:pPr>
              <a:lnSpc>
                <a:spcPct val="150000"/>
              </a:lnSpc>
            </a:pPr>
            <a:r>
              <a:rPr lang="zh-CN" altLang="en-US" sz="2400" dirty="0"/>
              <a:t>声道的传输函数具有全极点的性质，这对元音和大多数辅音是比较符合实际的，但对鼻音和阻塞音来说，由于出现了零点，这种模型就不够准确了。</a:t>
            </a:r>
            <a:endParaRPr lang="en-US" altLang="zh-CN" sz="2400" dirty="0"/>
          </a:p>
          <a:p>
            <a:pPr>
              <a:lnSpc>
                <a:spcPct val="150000"/>
              </a:lnSpc>
            </a:pPr>
            <a:r>
              <a:rPr lang="zh-CN" altLang="en-US" sz="2400" dirty="0"/>
              <a:t> 一种解决问题的方案是在</a:t>
            </a:r>
            <a:r>
              <a:rPr lang="en-US" altLang="zh-CN" sz="2400" dirty="0"/>
              <a:t>V(z)</a:t>
            </a:r>
            <a:r>
              <a:rPr lang="zh-CN" altLang="en-US" sz="2400" dirty="0"/>
              <a:t>中引入若干零点；另一种方法是适当提高阶数</a:t>
            </a:r>
            <a:r>
              <a:rPr lang="en-US" altLang="zh-CN" sz="2400" dirty="0"/>
              <a:t>P</a:t>
            </a:r>
            <a:r>
              <a:rPr lang="zh-CN" altLang="en-US" sz="2400" dirty="0"/>
              <a:t>，使得全极点模型能更好地逼近具有此种零点的传输函数。</a:t>
            </a:r>
          </a:p>
        </p:txBody>
      </p:sp>
    </p:spTree>
    <p:extLst>
      <p:ext uri="{BB962C8B-B14F-4D97-AF65-F5344CB8AC3E}">
        <p14:creationId xmlns:p14="http://schemas.microsoft.com/office/powerpoint/2010/main" val="7570097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574675" y="442119"/>
            <a:ext cx="8001000" cy="682625"/>
          </a:xfrm>
        </p:spPr>
        <p:txBody>
          <a:bodyPr>
            <a:noAutofit/>
          </a:bodyPr>
          <a:lstStyle/>
          <a:p>
            <a:pPr eaLnBrk="1" hangingPunct="1"/>
            <a:r>
              <a:rPr lang="zh-CN" altLang="en-US" b="1" dirty="0" smtClean="0"/>
              <a:t>语音信号处理：应用领域</a:t>
            </a:r>
          </a:p>
        </p:txBody>
      </p:sp>
      <p:sp>
        <p:nvSpPr>
          <p:cNvPr id="1031" name="Rectangle 3"/>
          <p:cNvSpPr>
            <a:spLocks noGrp="1" noChangeArrowheads="1"/>
          </p:cNvSpPr>
          <p:nvPr>
            <p:ph type="body" sz="half" idx="4294967295"/>
          </p:nvPr>
        </p:nvSpPr>
        <p:spPr>
          <a:xfrm>
            <a:off x="428150" y="1844824"/>
            <a:ext cx="8305800" cy="3886200"/>
          </a:xfrm>
          <a:ln>
            <a:noFill/>
          </a:ln>
        </p:spPr>
        <p:style>
          <a:lnRef idx="2">
            <a:schemeClr val="accent1"/>
          </a:lnRef>
          <a:fillRef idx="1">
            <a:schemeClr val="lt1"/>
          </a:fillRef>
          <a:effectRef idx="0">
            <a:schemeClr val="accent1"/>
          </a:effectRef>
          <a:fontRef idx="minor">
            <a:schemeClr val="dk1"/>
          </a:fontRef>
        </p:style>
        <p:txBody>
          <a:bodyPr/>
          <a:lstStyle/>
          <a:p>
            <a:pPr>
              <a:lnSpc>
                <a:spcPct val="150000"/>
              </a:lnSpc>
              <a:defRPr/>
            </a:pPr>
            <a:r>
              <a:rPr lang="zh-CN" altLang="en-US" sz="2400" b="1" dirty="0" smtClean="0">
                <a:solidFill>
                  <a:srgbClr val="0000FF"/>
                </a:solidFill>
              </a:rPr>
              <a:t>说什么内容？ </a:t>
            </a:r>
            <a:r>
              <a:rPr lang="en-US" altLang="zh-CN" sz="2400" b="1" dirty="0" smtClean="0">
                <a:solidFill>
                  <a:srgbClr val="0000FF"/>
                </a:solidFill>
              </a:rPr>
              <a:t>		</a:t>
            </a:r>
            <a:r>
              <a:rPr lang="zh-CN" altLang="en-US" sz="2400" b="1" dirty="0">
                <a:solidFill>
                  <a:srgbClr val="FF0000"/>
                </a:solidFill>
              </a:rPr>
              <a:t>语音识别</a:t>
            </a:r>
            <a:endParaRPr lang="en-US" altLang="zh-CN" sz="2400" b="1" dirty="0">
              <a:solidFill>
                <a:srgbClr val="FF0000"/>
              </a:solidFill>
            </a:endParaRPr>
          </a:p>
          <a:p>
            <a:pPr>
              <a:lnSpc>
                <a:spcPct val="150000"/>
              </a:lnSpc>
              <a:defRPr/>
            </a:pPr>
            <a:r>
              <a:rPr lang="zh-CN" altLang="en-US" sz="2400" b="1" dirty="0" smtClean="0">
                <a:solidFill>
                  <a:srgbClr val="0000FF"/>
                </a:solidFill>
              </a:rPr>
              <a:t>是谁在说话？ </a:t>
            </a:r>
            <a:r>
              <a:rPr lang="en-US" altLang="zh-CN" sz="2400" b="1" dirty="0" smtClean="0">
                <a:solidFill>
                  <a:srgbClr val="0000FF"/>
                </a:solidFill>
              </a:rPr>
              <a:t>		</a:t>
            </a:r>
            <a:r>
              <a:rPr lang="zh-CN" altLang="en-US" sz="2400" b="1" dirty="0">
                <a:solidFill>
                  <a:srgbClr val="FF0000"/>
                </a:solidFill>
              </a:rPr>
              <a:t>说话人身份识别</a:t>
            </a:r>
            <a:endParaRPr lang="en-US" altLang="zh-CN" sz="2400" b="1" dirty="0">
              <a:solidFill>
                <a:srgbClr val="FF0000"/>
              </a:solidFill>
            </a:endParaRPr>
          </a:p>
          <a:p>
            <a:pPr>
              <a:lnSpc>
                <a:spcPct val="150000"/>
              </a:lnSpc>
              <a:defRPr/>
            </a:pPr>
            <a:r>
              <a:rPr lang="zh-CN" altLang="en-US" sz="2400" b="1" dirty="0" smtClean="0">
                <a:solidFill>
                  <a:srgbClr val="0000FF"/>
                </a:solidFill>
              </a:rPr>
              <a:t>计算机</a:t>
            </a:r>
            <a:r>
              <a:rPr lang="zh-CN" altLang="en-US" sz="2400" b="1" dirty="0">
                <a:solidFill>
                  <a:srgbClr val="0000FF"/>
                </a:solidFill>
              </a:rPr>
              <a:t>发音</a:t>
            </a:r>
            <a:r>
              <a:rPr lang="zh-CN" altLang="en-US" sz="2400" b="1" dirty="0" smtClean="0">
                <a:solidFill>
                  <a:srgbClr val="0000FF"/>
                </a:solidFill>
              </a:rPr>
              <a:t>？ </a:t>
            </a:r>
            <a:r>
              <a:rPr lang="en-US" altLang="zh-CN" sz="2400" b="1" dirty="0" smtClean="0">
                <a:solidFill>
                  <a:srgbClr val="0000FF"/>
                </a:solidFill>
              </a:rPr>
              <a:t>		</a:t>
            </a:r>
            <a:r>
              <a:rPr lang="zh-CN" altLang="en-US" sz="2400" b="1" dirty="0">
                <a:solidFill>
                  <a:srgbClr val="FF0000"/>
                </a:solidFill>
              </a:rPr>
              <a:t>文语转换（</a:t>
            </a:r>
            <a:r>
              <a:rPr lang="en-US" altLang="zh-CN" sz="2400" b="1" dirty="0">
                <a:solidFill>
                  <a:srgbClr val="FF0000"/>
                </a:solidFill>
              </a:rPr>
              <a:t>Text to Speech</a:t>
            </a:r>
            <a:r>
              <a:rPr lang="zh-CN" altLang="en-US" sz="2400" b="1" dirty="0">
                <a:solidFill>
                  <a:srgbClr val="FF0000"/>
                </a:solidFill>
              </a:rPr>
              <a:t>）</a:t>
            </a:r>
            <a:endParaRPr lang="en-US" altLang="zh-CN" sz="2400" b="1" dirty="0">
              <a:solidFill>
                <a:srgbClr val="FF0000"/>
              </a:solidFill>
            </a:endParaRPr>
          </a:p>
          <a:p>
            <a:pPr>
              <a:lnSpc>
                <a:spcPct val="150000"/>
              </a:lnSpc>
              <a:defRPr/>
            </a:pPr>
            <a:r>
              <a:rPr lang="zh-CN" altLang="en-US" sz="2400" b="1" dirty="0" smtClean="0">
                <a:solidFill>
                  <a:srgbClr val="0000FF"/>
                </a:solidFill>
              </a:rPr>
              <a:t>计算机与人</a:t>
            </a:r>
            <a:r>
              <a:rPr lang="zh-CN" altLang="en-US" sz="2400" b="1" dirty="0">
                <a:solidFill>
                  <a:srgbClr val="0000FF"/>
                </a:solidFill>
              </a:rPr>
              <a:t>沟通</a:t>
            </a:r>
            <a:r>
              <a:rPr lang="zh-CN" altLang="en-US" sz="2400" b="1" dirty="0" smtClean="0">
                <a:solidFill>
                  <a:srgbClr val="0000FF"/>
                </a:solidFill>
              </a:rPr>
              <a:t>？ </a:t>
            </a:r>
            <a:r>
              <a:rPr lang="en-US" altLang="zh-CN" sz="2400" b="1" dirty="0" smtClean="0">
                <a:solidFill>
                  <a:srgbClr val="0000FF"/>
                </a:solidFill>
              </a:rPr>
              <a:t>	</a:t>
            </a:r>
            <a:r>
              <a:rPr lang="zh-CN" altLang="en-US" sz="2400" b="1" dirty="0">
                <a:solidFill>
                  <a:srgbClr val="FF0000"/>
                </a:solidFill>
              </a:rPr>
              <a:t>人机对话</a:t>
            </a:r>
            <a:endParaRPr lang="en-US" altLang="zh-CN" sz="2400" b="1" dirty="0">
              <a:solidFill>
                <a:srgbClr val="FF0000"/>
              </a:solidFill>
            </a:endParaRPr>
          </a:p>
          <a:p>
            <a:pPr>
              <a:lnSpc>
                <a:spcPct val="150000"/>
              </a:lnSpc>
              <a:defRPr/>
            </a:pPr>
            <a:r>
              <a:rPr lang="zh-CN" altLang="en-US" sz="2400" b="1" dirty="0" smtClean="0">
                <a:solidFill>
                  <a:srgbClr val="0000FF"/>
                </a:solidFill>
              </a:rPr>
              <a:t>说</a:t>
            </a:r>
            <a:r>
              <a:rPr lang="zh-CN" altLang="en-US" sz="2400" b="1" dirty="0">
                <a:solidFill>
                  <a:srgbClr val="0000FF"/>
                </a:solidFill>
              </a:rPr>
              <a:t>的是什么语言</a:t>
            </a:r>
            <a:r>
              <a:rPr lang="zh-CN" altLang="en-US" sz="2400" b="1" dirty="0" smtClean="0">
                <a:solidFill>
                  <a:srgbClr val="0000FF"/>
                </a:solidFill>
              </a:rPr>
              <a:t>？ </a:t>
            </a:r>
            <a:r>
              <a:rPr lang="en-US" altLang="zh-CN" sz="2400" b="1" dirty="0" smtClean="0">
                <a:solidFill>
                  <a:srgbClr val="0000FF"/>
                </a:solidFill>
              </a:rPr>
              <a:t>	</a:t>
            </a:r>
            <a:r>
              <a:rPr lang="zh-CN" altLang="en-US" sz="2400" b="1" dirty="0">
                <a:solidFill>
                  <a:srgbClr val="FF0000"/>
                </a:solidFill>
              </a:rPr>
              <a:t>语种识别</a:t>
            </a:r>
            <a:endParaRPr lang="en-US" altLang="zh-CN" sz="2400" b="1" dirty="0">
              <a:solidFill>
                <a:srgbClr val="FF0000"/>
              </a:solidFill>
            </a:endParaRPr>
          </a:p>
          <a:p>
            <a:pPr>
              <a:lnSpc>
                <a:spcPct val="150000"/>
              </a:lnSpc>
              <a:defRPr/>
            </a:pPr>
            <a:r>
              <a:rPr lang="zh-CN" altLang="en-US" sz="2400" b="1" dirty="0">
                <a:solidFill>
                  <a:srgbClr val="0000FF"/>
                </a:solidFill>
              </a:rPr>
              <a:t>高效传输与存储</a:t>
            </a:r>
            <a:r>
              <a:rPr lang="zh-CN" altLang="en-US" sz="2400" b="1" dirty="0" smtClean="0">
                <a:solidFill>
                  <a:srgbClr val="0000FF"/>
                </a:solidFill>
              </a:rPr>
              <a:t>？ </a:t>
            </a:r>
            <a:r>
              <a:rPr lang="en-US" altLang="zh-CN" sz="2400" b="1" dirty="0" smtClean="0">
                <a:solidFill>
                  <a:srgbClr val="0000FF"/>
                </a:solidFill>
              </a:rPr>
              <a:t>	</a:t>
            </a:r>
            <a:r>
              <a:rPr lang="zh-CN" altLang="en-US" sz="2400" b="1" dirty="0" smtClean="0">
                <a:solidFill>
                  <a:srgbClr val="FF0000"/>
                </a:solidFill>
              </a:rPr>
              <a:t>语音编码</a:t>
            </a:r>
          </a:p>
          <a:p>
            <a:pPr>
              <a:lnSpc>
                <a:spcPct val="150000"/>
              </a:lnSpc>
              <a:defRPr/>
            </a:pPr>
            <a:endParaRPr lang="en-US" altLang="zh-CN" sz="2400" dirty="0" smtClean="0">
              <a:solidFill>
                <a:srgbClr val="0000FF"/>
              </a:solidFill>
            </a:endParaRPr>
          </a:p>
        </p:txBody>
      </p:sp>
      <p:graphicFrame>
        <p:nvGraphicFramePr>
          <p:cNvPr id="22534" name="Object 7"/>
          <p:cNvGraphicFramePr>
            <a:graphicFrameLocks noChangeAspect="1"/>
          </p:cNvGraphicFramePr>
          <p:nvPr>
            <p:extLst/>
          </p:nvPr>
        </p:nvGraphicFramePr>
        <p:xfrm flipH="1">
          <a:off x="7524328" y="260648"/>
          <a:ext cx="1274467" cy="936104"/>
        </p:xfrm>
        <a:graphic>
          <a:graphicData uri="http://schemas.openxmlformats.org/presentationml/2006/ole">
            <mc:AlternateContent xmlns:mc="http://schemas.openxmlformats.org/markup-compatibility/2006">
              <mc:Choice xmlns:v="urn:schemas-microsoft-com:vml" Requires="v">
                <p:oleObj spid="_x0000_s2056" name="剪辑" r:id="rId4" imgW="5124450" imgH="3406775" progId="MS_ClipArt_Gallery.2">
                  <p:embed/>
                </p:oleObj>
              </mc:Choice>
              <mc:Fallback>
                <p:oleObj name="剪辑" r:id="rId4" imgW="5124450" imgH="34067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524328" y="260648"/>
                        <a:ext cx="1274467" cy="93610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65183166"/>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539552"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声道模型（并联）</a:t>
            </a:r>
            <a:endParaRPr lang="zh-CN" altLang="en-US" dirty="0"/>
          </a:p>
        </p:txBody>
      </p:sp>
      <p:sp>
        <p:nvSpPr>
          <p:cNvPr id="8" name="内容占位符 2"/>
          <p:cNvSpPr txBox="1">
            <a:spLocks/>
          </p:cNvSpPr>
          <p:nvPr/>
        </p:nvSpPr>
        <p:spPr>
          <a:xfrm>
            <a:off x="251520" y="1196752"/>
            <a:ext cx="8712968" cy="42672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fontAlgn="auto">
              <a:lnSpc>
                <a:spcPct val="150000"/>
              </a:lnSpc>
              <a:spcAft>
                <a:spcPts val="0"/>
              </a:spcAft>
              <a:buFont typeface="Wingdings 2"/>
              <a:buNone/>
            </a:pPr>
            <a:r>
              <a:rPr lang="zh-CN" altLang="en-US" sz="2400" dirty="0" smtClean="0"/>
              <a:t>非元音和大部分辅音，零极点模型：</a:t>
            </a:r>
            <a:r>
              <a:rPr lang="zh-CN" altLang="en-US" sz="2800" b="1" dirty="0" smtClean="0">
                <a:solidFill>
                  <a:srgbClr val="FF0000"/>
                </a:solidFill>
              </a:rPr>
              <a:t>并联型共振峰模型</a:t>
            </a:r>
            <a:endParaRPr lang="zh-CN" altLang="en-US" sz="2800" b="1" dirty="0">
              <a:solidFill>
                <a:srgbClr val="FF0000"/>
              </a:solidFill>
            </a:endParaRPr>
          </a:p>
        </p:txBody>
      </p:sp>
      <p:pic>
        <p:nvPicPr>
          <p:cNvPr id="2" name="图片 1"/>
          <p:cNvPicPr>
            <a:picLocks noChangeAspect="1"/>
          </p:cNvPicPr>
          <p:nvPr/>
        </p:nvPicPr>
        <p:blipFill>
          <a:blip r:embed="rId2"/>
          <a:stretch>
            <a:fillRect/>
          </a:stretch>
        </p:blipFill>
        <p:spPr>
          <a:xfrm>
            <a:off x="1905000" y="5301208"/>
            <a:ext cx="5334000" cy="1009650"/>
          </a:xfrm>
          <a:prstGeom prst="rect">
            <a:avLst/>
          </a:prstGeom>
        </p:spPr>
      </p:pic>
      <p:pic>
        <p:nvPicPr>
          <p:cNvPr id="3" name="图片 2"/>
          <p:cNvPicPr>
            <a:picLocks noChangeAspect="1"/>
          </p:cNvPicPr>
          <p:nvPr/>
        </p:nvPicPr>
        <p:blipFill>
          <a:blip r:embed="rId3"/>
          <a:stretch>
            <a:fillRect/>
          </a:stretch>
        </p:blipFill>
        <p:spPr>
          <a:xfrm>
            <a:off x="928620" y="2086826"/>
            <a:ext cx="7311910" cy="2854342"/>
          </a:xfrm>
          <a:prstGeom prst="rect">
            <a:avLst/>
          </a:prstGeom>
        </p:spPr>
      </p:pic>
    </p:spTree>
    <p:extLst>
      <p:ext uri="{BB962C8B-B14F-4D97-AF65-F5344CB8AC3E}">
        <p14:creationId xmlns:p14="http://schemas.microsoft.com/office/powerpoint/2010/main" val="93737392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声道模型 （级联</a:t>
            </a:r>
            <a:r>
              <a:rPr lang="en-US" altLang="zh-CN" dirty="0" smtClean="0"/>
              <a:t>-</a:t>
            </a:r>
            <a:r>
              <a:rPr lang="zh-CN" altLang="en-US" dirty="0" smtClean="0"/>
              <a:t>并联混合）</a:t>
            </a:r>
            <a:endParaRPr lang="zh-CN" altLang="en-US" dirty="0"/>
          </a:p>
        </p:txBody>
      </p:sp>
      <p:sp>
        <p:nvSpPr>
          <p:cNvPr id="3" name="内容占位符 2"/>
          <p:cNvSpPr>
            <a:spLocks noGrp="1"/>
          </p:cNvSpPr>
          <p:nvPr>
            <p:ph sz="quarter" idx="1"/>
          </p:nvPr>
        </p:nvSpPr>
        <p:spPr>
          <a:xfrm>
            <a:off x="304800" y="1052736"/>
            <a:ext cx="8534400" cy="4800600"/>
          </a:xfrm>
        </p:spPr>
        <p:txBody>
          <a:bodyPr>
            <a:normAutofit/>
          </a:bodyPr>
          <a:lstStyle/>
          <a:p>
            <a:pPr marL="0" indent="0" algn="ctr">
              <a:lnSpc>
                <a:spcPct val="150000"/>
              </a:lnSpc>
              <a:buNone/>
            </a:pPr>
            <a:r>
              <a:rPr lang="zh-CN" altLang="en-US" sz="2800" b="1" dirty="0">
                <a:solidFill>
                  <a:srgbClr val="FF0000"/>
                </a:solidFill>
              </a:rPr>
              <a:t>混合型共振峰模型</a:t>
            </a:r>
          </a:p>
        </p:txBody>
      </p:sp>
      <p:pic>
        <p:nvPicPr>
          <p:cNvPr id="4" name="图片 3"/>
          <p:cNvPicPr>
            <a:picLocks noChangeAspect="1"/>
          </p:cNvPicPr>
          <p:nvPr/>
        </p:nvPicPr>
        <p:blipFill>
          <a:blip r:embed="rId3"/>
          <a:stretch>
            <a:fillRect/>
          </a:stretch>
        </p:blipFill>
        <p:spPr>
          <a:xfrm>
            <a:off x="366433" y="1988840"/>
            <a:ext cx="8425011" cy="3253333"/>
          </a:xfrm>
          <a:prstGeom prst="rect">
            <a:avLst/>
          </a:prstGeom>
        </p:spPr>
      </p:pic>
    </p:spTree>
    <p:extLst>
      <p:ext uri="{BB962C8B-B14F-4D97-AF65-F5344CB8AC3E}">
        <p14:creationId xmlns:p14="http://schemas.microsoft.com/office/powerpoint/2010/main" val="259238226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辐射模型</a:t>
            </a:r>
            <a:endParaRPr lang="zh-CN" altLang="en-US" dirty="0"/>
          </a:p>
        </p:txBody>
      </p:sp>
      <p:sp>
        <p:nvSpPr>
          <p:cNvPr id="6" name="内容占位符 2"/>
          <p:cNvSpPr txBox="1">
            <a:spLocks/>
          </p:cNvSpPr>
          <p:nvPr/>
        </p:nvSpPr>
        <p:spPr>
          <a:xfrm>
            <a:off x="533400" y="1124744"/>
            <a:ext cx="8001000" cy="54006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lnSpc>
                <a:spcPct val="150000"/>
              </a:lnSpc>
              <a:spcAft>
                <a:spcPts val="0"/>
              </a:spcAft>
            </a:pPr>
            <a:r>
              <a:rPr lang="zh-CN" altLang="en-US" sz="2400" dirty="0" smtClean="0"/>
              <a:t>声道输出的速度波，经口唇变成声压 － </a:t>
            </a:r>
            <a:r>
              <a:rPr lang="zh-CN" altLang="en-US" sz="2400" dirty="0" smtClean="0">
                <a:solidFill>
                  <a:srgbClr val="0000CC"/>
                </a:solidFill>
              </a:rPr>
              <a:t>辐射效应</a:t>
            </a:r>
            <a:endParaRPr lang="en-US" altLang="zh-CN" sz="2400" dirty="0" smtClean="0">
              <a:solidFill>
                <a:srgbClr val="0000CC"/>
              </a:solidFill>
            </a:endParaRPr>
          </a:p>
          <a:p>
            <a:pPr fontAlgn="auto">
              <a:lnSpc>
                <a:spcPct val="150000"/>
              </a:lnSpc>
              <a:spcAft>
                <a:spcPts val="0"/>
              </a:spcAft>
            </a:pPr>
            <a:r>
              <a:rPr lang="zh-CN" altLang="en-US" sz="2400" dirty="0" smtClean="0"/>
              <a:t>研究表明：</a:t>
            </a:r>
            <a:r>
              <a:rPr lang="en-US" altLang="zh-CN" sz="2400" dirty="0" smtClean="0"/>
              <a:t>R(z) = R</a:t>
            </a:r>
            <a:r>
              <a:rPr lang="en-US" altLang="zh-CN" sz="2400" baseline="-25000" dirty="0" smtClean="0"/>
              <a:t>0</a:t>
            </a:r>
            <a:r>
              <a:rPr lang="en-US" altLang="zh-CN" sz="2400" dirty="0" smtClean="0"/>
              <a:t> ( 1 – Z</a:t>
            </a:r>
            <a:r>
              <a:rPr lang="en-US" altLang="zh-CN" sz="2400" baseline="30000" dirty="0" smtClean="0"/>
              <a:t>-1</a:t>
            </a:r>
            <a:r>
              <a:rPr lang="en-US" altLang="zh-CN" sz="2400" dirty="0" smtClean="0"/>
              <a:t> )</a:t>
            </a:r>
          </a:p>
          <a:p>
            <a:pPr fontAlgn="auto">
              <a:lnSpc>
                <a:spcPct val="150000"/>
              </a:lnSpc>
              <a:spcAft>
                <a:spcPts val="0"/>
              </a:spcAft>
            </a:pPr>
            <a:endParaRPr lang="en-US" altLang="zh-CN" sz="3200" dirty="0" smtClean="0">
              <a:solidFill>
                <a:srgbClr val="FF0000"/>
              </a:solidFill>
            </a:endParaRPr>
          </a:p>
          <a:p>
            <a:pPr fontAlgn="auto">
              <a:lnSpc>
                <a:spcPct val="150000"/>
              </a:lnSpc>
              <a:spcAft>
                <a:spcPts val="0"/>
              </a:spcAft>
            </a:pPr>
            <a:r>
              <a:rPr lang="zh-CN" altLang="en-US" sz="3200" dirty="0" smtClean="0">
                <a:solidFill>
                  <a:srgbClr val="FF0000"/>
                </a:solidFill>
              </a:rPr>
              <a:t>整体模型</a:t>
            </a:r>
            <a:r>
              <a:rPr lang="zh-CN" altLang="en-US" sz="2400" dirty="0" smtClean="0"/>
              <a:t>：</a:t>
            </a:r>
            <a:r>
              <a:rPr lang="en-US" altLang="zh-CN" sz="2400" dirty="0" smtClean="0"/>
              <a:t>H(Z)=G(Z)V(Z)R(Z)</a:t>
            </a:r>
          </a:p>
          <a:p>
            <a:pPr fontAlgn="auto">
              <a:lnSpc>
                <a:spcPct val="150000"/>
              </a:lnSpc>
              <a:spcAft>
                <a:spcPts val="0"/>
              </a:spcAft>
            </a:pPr>
            <a:endParaRPr lang="en-US" altLang="zh-CN" sz="2400" dirty="0" smtClean="0"/>
          </a:p>
          <a:p>
            <a:pPr fontAlgn="auto">
              <a:lnSpc>
                <a:spcPct val="150000"/>
              </a:lnSpc>
              <a:spcAft>
                <a:spcPts val="0"/>
              </a:spcAft>
            </a:pPr>
            <a:r>
              <a:rPr lang="zh-CN" altLang="en-US" sz="2400" dirty="0" smtClean="0"/>
              <a:t>在模型中，参数</a:t>
            </a:r>
            <a:r>
              <a:rPr lang="en-US" altLang="zh-CN" sz="2400" i="1" dirty="0" err="1" smtClean="0"/>
              <a:t>T</a:t>
            </a:r>
            <a:r>
              <a:rPr lang="en-US" altLang="zh-CN" sz="2400" i="1" baseline="-25000" dirty="0" err="1" smtClean="0"/>
              <a:t>p</a:t>
            </a:r>
            <a:r>
              <a:rPr lang="zh-CN" altLang="en-US" sz="2400" i="1" dirty="0" smtClean="0"/>
              <a:t>、</a:t>
            </a:r>
            <a:r>
              <a:rPr lang="en-US" altLang="zh-CN" sz="2400" i="1" dirty="0" smtClean="0"/>
              <a:t>A</a:t>
            </a:r>
            <a:r>
              <a:rPr lang="en-US" altLang="zh-CN" sz="2400" i="1" baseline="-25000" dirty="0" smtClean="0"/>
              <a:t>v</a:t>
            </a:r>
            <a:r>
              <a:rPr lang="zh-CN" altLang="en-US" sz="2400" i="1" dirty="0" smtClean="0"/>
              <a:t>、</a:t>
            </a:r>
            <a:r>
              <a:rPr lang="en-US" altLang="zh-CN" sz="2400" i="1" dirty="0" smtClean="0"/>
              <a:t>A</a:t>
            </a:r>
            <a:r>
              <a:rPr lang="en-US" altLang="zh-CN" sz="2400" i="1" baseline="-25000" dirty="0" smtClean="0"/>
              <a:t>N</a:t>
            </a:r>
            <a:r>
              <a:rPr lang="zh-CN" altLang="en-US" sz="2400" dirty="0" smtClean="0"/>
              <a:t>、清</a:t>
            </a:r>
            <a:r>
              <a:rPr lang="en-US" altLang="zh-CN" sz="2400" dirty="0" smtClean="0"/>
              <a:t>/</a:t>
            </a:r>
            <a:r>
              <a:rPr lang="zh-CN" altLang="en-US" sz="2400" dirty="0" smtClean="0"/>
              <a:t>浊音、声道参数都是随时间变化的，在</a:t>
            </a:r>
            <a:r>
              <a:rPr lang="en-US" altLang="zh-CN" sz="2400" dirty="0" smtClean="0"/>
              <a:t>10-30ms</a:t>
            </a:r>
            <a:r>
              <a:rPr lang="zh-CN" altLang="en-US" sz="2400" dirty="0" smtClean="0"/>
              <a:t>内基本不变，称为短时特性；对于爆破音，估计是</a:t>
            </a:r>
            <a:r>
              <a:rPr lang="en-US" altLang="zh-CN" sz="2400" dirty="0" smtClean="0"/>
              <a:t>5ms</a:t>
            </a:r>
            <a:r>
              <a:rPr lang="zh-CN" altLang="en-US" sz="2400" dirty="0" smtClean="0"/>
              <a:t>。</a:t>
            </a:r>
            <a:endParaRPr lang="en-US" altLang="zh-CN" sz="2400" dirty="0" smtClean="0"/>
          </a:p>
          <a:p>
            <a:pPr marL="0" indent="0" fontAlgn="auto">
              <a:lnSpc>
                <a:spcPct val="150000"/>
              </a:lnSpc>
              <a:spcAft>
                <a:spcPts val="0"/>
              </a:spcAft>
              <a:buFont typeface="Wingdings 2"/>
              <a:buNone/>
            </a:pPr>
            <a:endParaRPr lang="en-US" altLang="zh-CN" sz="2400" dirty="0" smtClean="0">
              <a:solidFill>
                <a:srgbClr val="0000CC"/>
              </a:solidFill>
            </a:endParaRPr>
          </a:p>
          <a:p>
            <a:pPr marL="0" indent="0" fontAlgn="auto">
              <a:lnSpc>
                <a:spcPct val="150000"/>
              </a:lnSpc>
              <a:spcAft>
                <a:spcPts val="0"/>
              </a:spcAft>
              <a:buFont typeface="Wingdings 2"/>
              <a:buNone/>
            </a:pPr>
            <a:endParaRPr lang="en-US" altLang="zh-CN" sz="2400" dirty="0" smtClean="0">
              <a:solidFill>
                <a:srgbClr val="0000CC"/>
              </a:solidFill>
            </a:endParaRPr>
          </a:p>
          <a:p>
            <a:pPr fontAlgn="auto">
              <a:lnSpc>
                <a:spcPct val="150000"/>
              </a:lnSpc>
              <a:spcAft>
                <a:spcPts val="0"/>
              </a:spcAft>
            </a:pPr>
            <a:endParaRPr lang="zh-CN" altLang="en-US" sz="2400" dirty="0"/>
          </a:p>
        </p:txBody>
      </p:sp>
    </p:spTree>
    <p:extLst>
      <p:ext uri="{BB962C8B-B14F-4D97-AF65-F5344CB8AC3E}">
        <p14:creationId xmlns:p14="http://schemas.microsoft.com/office/powerpoint/2010/main" val="389699300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声道模型的局限（</a:t>
            </a:r>
            <a:r>
              <a:rPr lang="en-US" altLang="zh-CN" dirty="0" smtClean="0"/>
              <a:t>2</a:t>
            </a:r>
            <a:r>
              <a:rPr lang="zh-CN" altLang="en-US" dirty="0" smtClean="0"/>
              <a:t>）</a:t>
            </a:r>
            <a:endParaRPr lang="zh-CN" altLang="en-US" dirty="0"/>
          </a:p>
        </p:txBody>
      </p:sp>
      <p:sp>
        <p:nvSpPr>
          <p:cNvPr id="3" name="内容占位符 2"/>
          <p:cNvSpPr>
            <a:spLocks noGrp="1"/>
          </p:cNvSpPr>
          <p:nvPr>
            <p:ph sz="quarter" idx="1"/>
          </p:nvPr>
        </p:nvSpPr>
        <p:spPr/>
        <p:txBody>
          <a:bodyPr>
            <a:normAutofit lnSpcReduction="10000"/>
          </a:bodyPr>
          <a:lstStyle/>
          <a:p>
            <a:pPr>
              <a:lnSpc>
                <a:spcPct val="150000"/>
              </a:lnSpc>
            </a:pPr>
            <a:r>
              <a:rPr lang="zh-CN" altLang="en-US" sz="2400" dirty="0"/>
              <a:t>线性模型的基本思想是认为任何语音都是由一个适当的激励源作用于声道而产生的，这意味着激励源与声道系统是互相独立的。上述假定对于大多数语音是合适的，但在有些情况下，例如某些瞬变音，实际上声门和声道是互相耦合的，这便形成了这些语音的</a:t>
            </a:r>
            <a:r>
              <a:rPr lang="zh-CN" altLang="en-US" sz="2400" b="1" dirty="0">
                <a:solidFill>
                  <a:srgbClr val="FF0000"/>
                </a:solidFill>
              </a:rPr>
              <a:t>非线性特性</a:t>
            </a:r>
            <a:r>
              <a:rPr lang="zh-CN" altLang="en-US" sz="2400" dirty="0" smtClean="0"/>
              <a:t>。</a:t>
            </a:r>
            <a:endParaRPr lang="en-US" altLang="zh-CN" sz="2400" dirty="0"/>
          </a:p>
          <a:p>
            <a:pPr>
              <a:lnSpc>
                <a:spcPct val="150000"/>
              </a:lnSpc>
            </a:pPr>
            <a:r>
              <a:rPr lang="zh-CN" altLang="en-US" sz="2400" dirty="0" smtClean="0"/>
              <a:t>并非</a:t>
            </a:r>
            <a:r>
              <a:rPr lang="zh-CN" altLang="en-US" sz="2400" dirty="0"/>
              <a:t>任何语音都能够明显地按清音和浊音来划分，有的音甚至也不是清音和浊音的简单叠加。这种将语音信号截然分为周期脉冲激励和噪声激励两种</a:t>
            </a:r>
            <a:r>
              <a:rPr lang="zh-CN" altLang="en-US" sz="2400" dirty="0" smtClean="0"/>
              <a:t>情况，在</a:t>
            </a:r>
            <a:r>
              <a:rPr lang="zh-CN" altLang="en-US" sz="2400" dirty="0"/>
              <a:t>高质</a:t>
            </a:r>
            <a:r>
              <a:rPr lang="zh-CN" altLang="en-US" sz="2400" dirty="0" smtClean="0"/>
              <a:t>语音生成时是</a:t>
            </a:r>
            <a:r>
              <a:rPr lang="zh-CN" altLang="en-US" sz="2400" dirty="0"/>
              <a:t>不适用的。</a:t>
            </a:r>
          </a:p>
        </p:txBody>
      </p:sp>
    </p:spTree>
    <p:extLst>
      <p:ext uri="{BB962C8B-B14F-4D97-AF65-F5344CB8AC3E}">
        <p14:creationId xmlns:p14="http://schemas.microsoft.com/office/powerpoint/2010/main" val="381990776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a:t>非线性产生模型</a:t>
            </a:r>
          </a:p>
        </p:txBody>
      </p:sp>
      <p:sp>
        <p:nvSpPr>
          <p:cNvPr id="6" name="内容占位符 5"/>
          <p:cNvSpPr txBox="1">
            <a:spLocks/>
          </p:cNvSpPr>
          <p:nvPr/>
        </p:nvSpPr>
        <p:spPr>
          <a:xfrm>
            <a:off x="323527" y="1752600"/>
            <a:ext cx="4375535" cy="4572000"/>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pPr>
            <a:r>
              <a:rPr lang="en-US" altLang="zh-CN" sz="2000" dirty="0" smtClean="0"/>
              <a:t>1980</a:t>
            </a:r>
            <a:r>
              <a:rPr lang="zh-CN" altLang="en-US" sz="2000" dirty="0" smtClean="0"/>
              <a:t>年代，</a:t>
            </a:r>
            <a:r>
              <a:rPr lang="en-US" altLang="zh-CN" sz="2000" dirty="0" err="1" smtClean="0"/>
              <a:t>Teager</a:t>
            </a:r>
            <a:r>
              <a:rPr lang="zh-CN" altLang="en-US" sz="2000" dirty="0" smtClean="0"/>
              <a:t>等人在语音和听觉实验中发现在声道中传播的气流并不总是以平面波的形式传播；</a:t>
            </a:r>
            <a:endParaRPr lang="en-US" altLang="zh-CN" sz="2000" dirty="0" smtClean="0"/>
          </a:p>
          <a:p>
            <a:pPr fontAlgn="auto">
              <a:spcAft>
                <a:spcPts val="0"/>
              </a:spcAft>
            </a:pPr>
            <a:r>
              <a:rPr lang="zh-CN" altLang="en-US" sz="2000" dirty="0" smtClean="0"/>
              <a:t>从声门射出的气流，经过声道时极度不稳定，当气流通过声带和伪声带的腔体时，会存在涡流，经过伪声带之后气流又会重新以平面波传播；</a:t>
            </a:r>
            <a:endParaRPr lang="en-US" altLang="zh-CN" sz="2000" dirty="0" smtClean="0"/>
          </a:p>
          <a:p>
            <a:pPr fontAlgn="auto">
              <a:spcAft>
                <a:spcPts val="0"/>
              </a:spcAft>
            </a:pPr>
            <a:r>
              <a:rPr lang="zh-CN" altLang="en-US" sz="2000" dirty="0" smtClean="0"/>
              <a:t>涡流会产生语音，对语音信号有调制作用，并可作为一个声源产生声音，所以不再仅仅是由声门激励产生！</a:t>
            </a:r>
            <a:endParaRPr lang="en-US" altLang="zh-CN" sz="2000" dirty="0" smtClean="0"/>
          </a:p>
          <a:p>
            <a:pPr fontAlgn="auto">
              <a:spcAft>
                <a:spcPts val="0"/>
              </a:spcAft>
            </a:pPr>
            <a:endParaRPr lang="zh-CN" altLang="en-US" sz="20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63" y="1752600"/>
            <a:ext cx="4140137"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607415"/>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74675" y="188640"/>
            <a:ext cx="8001000" cy="1216025"/>
          </a:xfrm>
          <a:prstGeom prst="rect">
            <a:avLst/>
          </a:prstGeom>
        </p:spPr>
        <p:txBody>
          <a:bodyPr/>
          <a:lstStyle>
            <a:lvl1pPr algn="l" rtl="0" eaLnBrk="1" latinLnBrk="0" hangingPunct="1">
              <a:spcBef>
                <a:spcPct val="0"/>
              </a:spcBef>
              <a:buNone/>
              <a:defRPr kumimoji="0" sz="3600" b="1" kern="1200">
                <a:solidFill>
                  <a:schemeClr val="tx2"/>
                </a:solidFill>
                <a:latin typeface="+mj-lt"/>
                <a:ea typeface="+mj-ea"/>
                <a:cs typeface="+mj-cs"/>
              </a:defRPr>
            </a:lvl1pPr>
          </a:lstStyle>
          <a:p>
            <a:pPr algn="ctr" fontAlgn="auto">
              <a:spcAft>
                <a:spcPts val="0"/>
              </a:spcAft>
            </a:pPr>
            <a:r>
              <a:rPr lang="zh-CN" altLang="en-US" dirty="0" smtClean="0"/>
              <a:t>调频</a:t>
            </a:r>
            <a:r>
              <a:rPr lang="en-US" altLang="zh-CN" dirty="0" smtClean="0"/>
              <a:t>-</a:t>
            </a:r>
            <a:r>
              <a:rPr lang="zh-CN" altLang="en-US" dirty="0" smtClean="0"/>
              <a:t>调幅调制模型</a:t>
            </a:r>
            <a:endParaRPr lang="zh-CN" altLang="en-US" dirty="0"/>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79512" y="1268760"/>
                <a:ext cx="8001000" cy="4752528"/>
              </a:xfrm>
              <a:prstGeom prst="rect">
                <a:avLst/>
              </a:prstGeom>
            </p:spPr>
            <p:txBody>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pPr>
                <a:r>
                  <a:rPr lang="en-US" altLang="zh-CN" sz="2400" dirty="0" smtClean="0"/>
                  <a:t>1993</a:t>
                </a:r>
                <a:r>
                  <a:rPr lang="zh-CN" altLang="en-US" sz="2400" dirty="0" smtClean="0"/>
                  <a:t>年</a:t>
                </a:r>
                <a:r>
                  <a:rPr lang="en-US" altLang="zh-CN" sz="2400" dirty="0" smtClean="0"/>
                  <a:t>Maragos</a:t>
                </a:r>
                <a:r>
                  <a:rPr lang="zh-CN" altLang="en-US" sz="2400" dirty="0" smtClean="0"/>
                  <a:t>提出</a:t>
                </a:r>
                <a:r>
                  <a:rPr lang="en-US" altLang="zh-CN" sz="2400" dirty="0" smtClean="0"/>
                  <a:t>AM-FM</a:t>
                </a:r>
                <a:r>
                  <a:rPr lang="zh-CN" altLang="en-US" sz="2400" dirty="0" smtClean="0"/>
                  <a:t>调制模型，假定语音信号是由若干共振峰的幅值调制和频率调制叠加的结果</a:t>
                </a:r>
                <a:endParaRPr lang="en-US" altLang="zh-CN" sz="2400" dirty="0" smtClean="0"/>
              </a:p>
              <a:p>
                <a:pPr fontAlgn="auto">
                  <a:spcAft>
                    <a:spcPts val="0"/>
                  </a:spcAft>
                </a:pPr>
                <a:r>
                  <a:rPr lang="zh-CN" altLang="en-US" sz="2400" dirty="0"/>
                  <a:t>一个载波频率</a:t>
                </a:r>
                <a:r>
                  <a:rPr lang="en-US" altLang="zh-CN" sz="2400" dirty="0" smtClean="0"/>
                  <a:t>fc</a:t>
                </a:r>
                <a:r>
                  <a:rPr lang="zh-CN" altLang="en-US" sz="2400" dirty="0" smtClean="0"/>
                  <a:t>，频率调制信号为</a:t>
                </a:r>
                <a:r>
                  <a:rPr lang="en-US" altLang="zh-CN" sz="2400" dirty="0" smtClean="0"/>
                  <a:t>q(t)</a:t>
                </a:r>
                <a:r>
                  <a:rPr lang="zh-CN" altLang="en-US" sz="2400" dirty="0" smtClean="0"/>
                  <a:t>，由</a:t>
                </a:r>
                <a:r>
                  <a:rPr lang="en-US" altLang="zh-CN" sz="2400" dirty="0" smtClean="0"/>
                  <a:t>a(t)</a:t>
                </a:r>
                <a:r>
                  <a:rPr lang="zh-CN" altLang="en-US" sz="2400" dirty="0" smtClean="0"/>
                  <a:t>控制幅值的调制信号为：</a:t>
                </a:r>
                <a:endParaRPr lang="en-US" altLang="zh-CN" sz="2400" dirty="0" smtClean="0"/>
              </a:p>
              <a:p>
                <a:pPr marL="0" indent="0" fontAlgn="auto">
                  <a:spcAft>
                    <a:spcPts val="0"/>
                  </a:spcAft>
                  <a:buFont typeface="Wingdings 2"/>
                  <a:buNone/>
                </a:pPr>
                <a:r>
                  <a:rPr lang="en-US" altLang="zh-CN" sz="2400" dirty="0" smtClean="0"/>
                  <a:t>     </a:t>
                </a:r>
                <a14:m>
                  <m:oMath xmlns:m="http://schemas.openxmlformats.org/officeDocument/2006/math">
                    <m:r>
                      <a:rPr lang="en-US" altLang="zh-CN" sz="2400" i="1" smtClean="0">
                        <a:latin typeface="Cambria Math"/>
                      </a:rPr>
                      <m:t>𝑟</m:t>
                    </m:r>
                    <m:d>
                      <m:dPr>
                        <m:ctrlPr>
                          <a:rPr lang="en-US" altLang="zh-CN" sz="2400" i="1" smtClean="0">
                            <a:latin typeface="Cambria Math" panose="02040503050406030204" pitchFamily="18" charset="0"/>
                          </a:rPr>
                        </m:ctrlPr>
                      </m:dPr>
                      <m:e>
                        <m:r>
                          <a:rPr lang="en-US" altLang="zh-CN" sz="2400" i="1" smtClean="0">
                            <a:latin typeface="Cambria Math"/>
                          </a:rPr>
                          <m:t>𝑡</m:t>
                        </m:r>
                      </m:e>
                    </m:d>
                    <m:r>
                      <a:rPr lang="en-US" altLang="zh-CN" sz="2400" i="1" smtClean="0">
                        <a:latin typeface="Cambria Math"/>
                      </a:rPr>
                      <m:t>=</m:t>
                    </m:r>
                    <m:r>
                      <a:rPr lang="en-US" altLang="zh-CN" sz="2400" i="1" smtClean="0">
                        <a:latin typeface="Cambria Math"/>
                      </a:rPr>
                      <m:t>𝑎</m:t>
                    </m:r>
                    <m:d>
                      <m:dPr>
                        <m:ctrlPr>
                          <a:rPr lang="en-US" altLang="zh-CN" sz="2400" i="1" smtClean="0">
                            <a:latin typeface="Cambria Math" panose="02040503050406030204" pitchFamily="18" charset="0"/>
                          </a:rPr>
                        </m:ctrlPr>
                      </m:dPr>
                      <m:e>
                        <m:r>
                          <a:rPr lang="en-US" altLang="zh-CN" sz="2400" i="1" smtClean="0">
                            <a:latin typeface="Cambria Math"/>
                          </a:rPr>
                          <m:t>𝑡</m:t>
                        </m:r>
                      </m:e>
                    </m:d>
                    <m:r>
                      <m:rPr>
                        <m:sty m:val="p"/>
                      </m:rPr>
                      <a:rPr lang="en-US" altLang="zh-CN" sz="2400" smtClean="0">
                        <a:latin typeface="Cambria Math"/>
                      </a:rPr>
                      <m:t>cos</m:t>
                    </m:r>
                    <m:r>
                      <a:rPr lang="en-US" altLang="zh-CN" sz="2400" i="1" smtClean="0">
                        <a:latin typeface="Cambria Math"/>
                      </a:rPr>
                      <m:t>⁡[2</m:t>
                    </m:r>
                    <m:r>
                      <a:rPr lang="zh-CN" altLang="en-US" sz="2400" i="1" smtClean="0">
                        <a:latin typeface="Cambria Math"/>
                      </a:rPr>
                      <m:t>𝜋</m:t>
                    </m:r>
                    <m:r>
                      <a:rPr lang="en-US" altLang="zh-CN" sz="2400" i="1" smtClean="0">
                        <a:latin typeface="Cambria Math"/>
                      </a:rPr>
                      <m:t>(</m:t>
                    </m:r>
                    <m:sSub>
                      <m:sSubPr>
                        <m:ctrlPr>
                          <a:rPr lang="en-US" altLang="zh-CN" sz="2400" i="1" smtClean="0">
                            <a:latin typeface="Cambria Math" panose="02040503050406030204" pitchFamily="18" charset="0"/>
                          </a:rPr>
                        </m:ctrlPr>
                      </m:sSubPr>
                      <m:e>
                        <m:r>
                          <a:rPr lang="en-US" altLang="zh-CN" sz="2400" i="1" smtClean="0">
                            <a:latin typeface="Cambria Math"/>
                          </a:rPr>
                          <m:t>𝑓</m:t>
                        </m:r>
                      </m:e>
                      <m:sub>
                        <m:r>
                          <a:rPr lang="en-US" altLang="zh-CN" sz="2400" i="1" smtClean="0">
                            <a:latin typeface="Cambria Math"/>
                          </a:rPr>
                          <m:t>𝑐</m:t>
                        </m:r>
                      </m:sub>
                    </m:sSub>
                    <m:r>
                      <a:rPr lang="en-US" altLang="zh-CN" sz="2400" i="1" smtClean="0">
                        <a:latin typeface="Cambria Math"/>
                        <a:ea typeface="Cambria Math"/>
                      </a:rPr>
                      <m:t>×</m:t>
                    </m:r>
                    <m:r>
                      <a:rPr lang="en-US" altLang="zh-CN" sz="2400" i="1" smtClean="0">
                        <a:latin typeface="Cambria Math"/>
                        <a:ea typeface="Cambria Math"/>
                      </a:rPr>
                      <m:t>𝑡</m:t>
                    </m:r>
                    <m:r>
                      <a:rPr lang="en-US" altLang="zh-CN" sz="2400" i="1" smtClean="0">
                        <a:latin typeface="Cambria Math"/>
                        <a:ea typeface="Cambria Math"/>
                      </a:rPr>
                      <m:t>+</m:t>
                    </m:r>
                    <m:nary>
                      <m:naryPr>
                        <m:ctrlPr>
                          <a:rPr lang="en-US" altLang="zh-CN" sz="2400" i="1" smtClean="0">
                            <a:latin typeface="Cambria Math" panose="02040503050406030204" pitchFamily="18" charset="0"/>
                            <a:ea typeface="Cambria Math"/>
                          </a:rPr>
                        </m:ctrlPr>
                      </m:naryPr>
                      <m:sub>
                        <m:r>
                          <m:rPr>
                            <m:brk m:alnAt="23"/>
                          </m:rPr>
                          <a:rPr lang="en-US" altLang="zh-CN" sz="2400" i="1" smtClean="0">
                            <a:latin typeface="Cambria Math"/>
                            <a:ea typeface="Cambria Math"/>
                          </a:rPr>
                          <m:t>0</m:t>
                        </m:r>
                      </m:sub>
                      <m:sup>
                        <m:r>
                          <a:rPr lang="en-US" altLang="zh-CN" sz="2400" i="1" smtClean="0">
                            <a:latin typeface="Cambria Math"/>
                            <a:ea typeface="Cambria Math"/>
                          </a:rPr>
                          <m:t>𝑡</m:t>
                        </m:r>
                      </m:sup>
                      <m:e>
                        <m:r>
                          <a:rPr lang="en-US" altLang="zh-CN" sz="2400" i="1" smtClean="0">
                            <a:latin typeface="Cambria Math"/>
                            <a:ea typeface="Cambria Math"/>
                          </a:rPr>
                          <m:t>𝑞</m:t>
                        </m:r>
                        <m:d>
                          <m:dPr>
                            <m:ctrlPr>
                              <a:rPr lang="en-US" altLang="zh-CN" sz="2400" i="1" smtClean="0">
                                <a:latin typeface="Cambria Math" panose="02040503050406030204" pitchFamily="18" charset="0"/>
                                <a:ea typeface="Cambria Math"/>
                              </a:rPr>
                            </m:ctrlPr>
                          </m:dPr>
                          <m:e>
                            <m:r>
                              <a:rPr lang="zh-CN" altLang="en-US" sz="2400" i="1" smtClean="0">
                                <a:latin typeface="Cambria Math"/>
                                <a:ea typeface="Cambria Math"/>
                              </a:rPr>
                              <m:t>𝜏</m:t>
                            </m:r>
                          </m:e>
                        </m:d>
                        <m:r>
                          <a:rPr lang="en-US" altLang="zh-CN" sz="2400" i="1" smtClean="0">
                            <a:latin typeface="Cambria Math"/>
                            <a:ea typeface="Cambria Math"/>
                          </a:rPr>
                          <m:t>𝑑</m:t>
                        </m:r>
                        <m:r>
                          <a:rPr lang="zh-CN" altLang="en-US" sz="2400" i="1" smtClean="0">
                            <a:latin typeface="Cambria Math"/>
                            <a:ea typeface="Cambria Math"/>
                          </a:rPr>
                          <m:t>𝜏</m:t>
                        </m:r>
                      </m:e>
                    </m:nary>
                    <m:r>
                      <a:rPr lang="en-US" altLang="zh-CN" sz="2400" i="1" smtClean="0">
                        <a:latin typeface="Cambria Math"/>
                        <a:ea typeface="Cambria Math"/>
                      </a:rPr>
                      <m:t>+</m:t>
                    </m:r>
                    <m:r>
                      <a:rPr lang="zh-CN" altLang="en-US" sz="2400" i="1" smtClean="0">
                        <a:latin typeface="Cambria Math"/>
                        <a:ea typeface="Cambria Math"/>
                      </a:rPr>
                      <m:t>𝜃</m:t>
                    </m:r>
                    <m:r>
                      <a:rPr lang="en-US" altLang="zh-CN" sz="2400" i="1" smtClean="0">
                        <a:latin typeface="Cambria Math"/>
                      </a:rPr>
                      <m:t>)]</m:t>
                    </m:r>
                  </m:oMath>
                </a14:m>
                <a:endParaRPr lang="en-US" altLang="zh-CN" sz="2400" dirty="0" smtClean="0"/>
              </a:p>
              <a:p>
                <a:pPr marL="0" indent="0" fontAlgn="auto">
                  <a:spcAft>
                    <a:spcPts val="0"/>
                  </a:spcAft>
                  <a:buFont typeface="Wingdings 2"/>
                  <a:buNone/>
                </a:pPr>
                <a14:m>
                  <m:oMathPara xmlns:m="http://schemas.openxmlformats.org/officeDocument/2006/math">
                    <m:oMathParaPr>
                      <m:jc m:val="left"/>
                    </m:oMathParaPr>
                    <m:oMath xmlns:m="http://schemas.openxmlformats.org/officeDocument/2006/math">
                      <m:r>
                        <a:rPr lang="en-US" altLang="zh-CN" sz="2400" i="1" smtClean="0">
                          <a:latin typeface="Cambria Math"/>
                        </a:rPr>
                        <m:t>        </m:t>
                      </m:r>
                      <m:r>
                        <a:rPr lang="en-US" altLang="zh-CN" sz="2400" b="0" i="1" smtClean="0">
                          <a:latin typeface="Cambria Math"/>
                        </a:rPr>
                        <m:t>   </m:t>
                      </m:r>
                      <m:r>
                        <a:rPr lang="en-US" altLang="zh-CN" sz="2400" i="1" smtClean="0">
                          <a:latin typeface="Cambria Math"/>
                        </a:rPr>
                        <m:t>𝑠</m:t>
                      </m:r>
                      <m:d>
                        <m:dPr>
                          <m:ctrlPr>
                            <a:rPr lang="en-US" altLang="zh-CN" sz="2400" i="1" smtClean="0">
                              <a:latin typeface="Cambria Math" panose="02040503050406030204" pitchFamily="18" charset="0"/>
                            </a:rPr>
                          </m:ctrlPr>
                        </m:dPr>
                        <m:e>
                          <m:r>
                            <a:rPr lang="en-US" altLang="zh-CN" sz="2400" i="1" smtClean="0">
                              <a:latin typeface="Cambria Math"/>
                            </a:rPr>
                            <m:t>𝑡</m:t>
                          </m:r>
                        </m:e>
                      </m:d>
                      <m:r>
                        <a:rPr lang="en-US" altLang="zh-CN" sz="2400" i="1" smtClean="0">
                          <a:latin typeface="Cambria Math"/>
                        </a:rPr>
                        <m:t>=</m:t>
                      </m:r>
                      <m:nary>
                        <m:naryPr>
                          <m:chr m:val="∑"/>
                          <m:ctrlPr>
                            <a:rPr lang="en-US" altLang="zh-CN" sz="2400" i="1" smtClean="0">
                              <a:latin typeface="Cambria Math" panose="02040503050406030204" pitchFamily="18" charset="0"/>
                            </a:rPr>
                          </m:ctrlPr>
                        </m:naryPr>
                        <m:sub>
                          <m:r>
                            <m:rPr>
                              <m:brk m:alnAt="23"/>
                            </m:rPr>
                            <a:rPr lang="en-US" altLang="zh-CN" sz="2400" i="1" smtClean="0">
                              <a:latin typeface="Cambria Math"/>
                            </a:rPr>
                            <m:t>𝑘</m:t>
                          </m:r>
                          <m:r>
                            <a:rPr lang="en-US" altLang="zh-CN" sz="2400" i="1" smtClean="0">
                              <a:latin typeface="Cambria Math"/>
                            </a:rPr>
                            <m:t>=1</m:t>
                          </m:r>
                        </m:sub>
                        <m:sup>
                          <m:r>
                            <a:rPr lang="en-US" altLang="zh-CN" sz="2400" i="1" smtClean="0">
                              <a:latin typeface="Cambria Math"/>
                            </a:rPr>
                            <m:t>𝐾</m:t>
                          </m:r>
                        </m:sup>
                        <m:e>
                          <m:sSub>
                            <m:sSubPr>
                              <m:ctrlPr>
                                <a:rPr lang="en-US" altLang="zh-CN" sz="2400" i="1" smtClean="0">
                                  <a:latin typeface="Cambria Math" panose="02040503050406030204" pitchFamily="18" charset="0"/>
                                </a:rPr>
                              </m:ctrlPr>
                            </m:sSubPr>
                            <m:e>
                              <m:r>
                                <a:rPr lang="en-US" altLang="zh-CN" sz="2400" i="1" smtClean="0">
                                  <a:latin typeface="Cambria Math"/>
                                </a:rPr>
                                <m:t>𝑟</m:t>
                              </m:r>
                            </m:e>
                            <m:sub>
                              <m:r>
                                <a:rPr lang="en-US" altLang="zh-CN" sz="2400" i="1" smtClean="0">
                                  <a:latin typeface="Cambria Math"/>
                                </a:rPr>
                                <m:t>𝑘</m:t>
                              </m:r>
                            </m:sub>
                          </m:sSub>
                          <m:r>
                            <a:rPr lang="en-US" altLang="zh-CN" sz="2400" i="1" smtClean="0">
                              <a:latin typeface="Cambria Math"/>
                            </a:rPr>
                            <m:t>(</m:t>
                          </m:r>
                          <m:r>
                            <a:rPr lang="en-US" altLang="zh-CN" sz="2400" i="1" smtClean="0">
                              <a:latin typeface="Cambria Math"/>
                            </a:rPr>
                            <m:t>𝑡</m:t>
                          </m:r>
                          <m:r>
                            <a:rPr lang="en-US" altLang="zh-CN" sz="2400" i="1" smtClean="0">
                              <a:latin typeface="Cambria Math"/>
                            </a:rPr>
                            <m:t>)</m:t>
                          </m:r>
                        </m:e>
                      </m:nary>
                    </m:oMath>
                  </m:oMathPara>
                </a14:m>
                <a:endParaRPr lang="en-US" altLang="zh-CN" sz="2400" dirty="0" smtClean="0"/>
              </a:p>
              <a:p>
                <a:pPr marL="0" indent="0" fontAlgn="auto">
                  <a:spcAft>
                    <a:spcPts val="0"/>
                  </a:spcAft>
                  <a:buFont typeface="Wingdings 2"/>
                  <a:buNone/>
                </a:pPr>
                <a:r>
                  <a:rPr lang="zh-CN" altLang="en-US" sz="2400" dirty="0" smtClean="0"/>
                  <a:t>     </a:t>
                </a:r>
                <a:endParaRPr lang="en-US" altLang="zh-CN" sz="2400" dirty="0" smtClean="0"/>
              </a:p>
              <a:p>
                <a:pPr marL="0" indent="0" fontAlgn="auto">
                  <a:spcAft>
                    <a:spcPts val="0"/>
                  </a:spcAft>
                  <a:buFont typeface="Wingdings 2"/>
                  <a:buNone/>
                </a:pPr>
                <a:r>
                  <a:rPr lang="en-US" altLang="zh-CN" sz="2400" dirty="0"/>
                  <a:t> </a:t>
                </a:r>
                <a:r>
                  <a:rPr lang="en-US" altLang="zh-CN" sz="2400" dirty="0" smtClean="0"/>
                  <a:t>    </a:t>
                </a:r>
                <a:r>
                  <a:rPr lang="zh-CN" altLang="en-US" sz="2400" dirty="0" smtClean="0"/>
                  <a:t>瞬时相位：</a:t>
                </a:r>
                <a14:m>
                  <m:oMath xmlns:m="http://schemas.openxmlformats.org/officeDocument/2006/math">
                    <m:r>
                      <m:rPr>
                        <m:sty m:val="p"/>
                      </m:rPr>
                      <a:rPr lang="en-US" altLang="zh-CN" sz="2400" dirty="0" smtClean="0">
                        <a:latin typeface="Cambria Math"/>
                      </a:rPr>
                      <m:t>f</m:t>
                    </m:r>
                    <m:r>
                      <a:rPr lang="en-US" altLang="zh-CN" sz="2400" dirty="0" smtClean="0">
                        <a:latin typeface="Cambria Math"/>
                      </a:rPr>
                      <m:t>(</m:t>
                    </m:r>
                    <m:r>
                      <m:rPr>
                        <m:sty m:val="p"/>
                      </m:rPr>
                      <a:rPr lang="en-US" altLang="zh-CN" sz="2400" dirty="0" smtClean="0">
                        <a:latin typeface="Cambria Math"/>
                      </a:rPr>
                      <m:t>t</m:t>
                    </m:r>
                    <m:r>
                      <a:rPr lang="en-US" altLang="zh-CN" sz="2400" dirty="0" smtClean="0">
                        <a:latin typeface="Cambria Math"/>
                      </a:rPr>
                      <m:t>)=</m:t>
                    </m:r>
                    <m:sSub>
                      <m:sSubPr>
                        <m:ctrlPr>
                          <a:rPr lang="en-US" altLang="zh-CN" sz="2400" i="1" dirty="0" smtClean="0">
                            <a:latin typeface="Cambria Math" panose="02040503050406030204" pitchFamily="18" charset="0"/>
                          </a:rPr>
                        </m:ctrlPr>
                      </m:sSubPr>
                      <m:e>
                        <m:r>
                          <a:rPr lang="en-US" altLang="zh-CN" sz="2400" i="1" dirty="0" smtClean="0">
                            <a:latin typeface="Cambria Math"/>
                          </a:rPr>
                          <m:t>𝑓</m:t>
                        </m:r>
                      </m:e>
                      <m:sub>
                        <m:r>
                          <a:rPr lang="en-US" altLang="zh-CN" sz="2400" i="1" dirty="0" smtClean="0">
                            <a:latin typeface="Cambria Math"/>
                          </a:rPr>
                          <m:t>𝑐</m:t>
                        </m:r>
                      </m:sub>
                    </m:sSub>
                    <m:r>
                      <a:rPr lang="en-US" altLang="zh-CN" sz="2400" i="1" dirty="0" smtClean="0">
                        <a:latin typeface="Cambria Math"/>
                      </a:rPr>
                      <m:t>+</m:t>
                    </m:r>
                    <m:r>
                      <a:rPr lang="en-US" altLang="zh-CN" sz="2400" i="1" dirty="0" smtClean="0">
                        <a:latin typeface="Cambria Math"/>
                      </a:rPr>
                      <m:t>𝑞</m:t>
                    </m:r>
                    <m:r>
                      <a:rPr lang="en-US" altLang="zh-CN" sz="2400" i="1" dirty="0" smtClean="0">
                        <a:latin typeface="Cambria Math"/>
                      </a:rPr>
                      <m:t>(</m:t>
                    </m:r>
                    <m:r>
                      <a:rPr lang="en-US" altLang="zh-CN" sz="2400" i="1" dirty="0" smtClean="0">
                        <a:latin typeface="Cambria Math"/>
                      </a:rPr>
                      <m:t>𝑡</m:t>
                    </m:r>
                    <m:r>
                      <a:rPr lang="en-US" altLang="zh-CN" sz="2400" i="1" dirty="0" smtClean="0">
                        <a:latin typeface="Cambria Math"/>
                      </a:rPr>
                      <m:t>)</m:t>
                    </m:r>
                  </m:oMath>
                </a14:m>
                <a:endParaRPr lang="en-US" altLang="zh-CN" sz="2400" dirty="0" smtClean="0"/>
              </a:p>
              <a:p>
                <a:pPr marL="0" indent="0" fontAlgn="auto">
                  <a:spcAft>
                    <a:spcPts val="0"/>
                  </a:spcAft>
                  <a:buFont typeface="Wingdings 2"/>
                  <a:buNone/>
                </a:pPr>
                <a:r>
                  <a:rPr lang="en-US" altLang="zh-CN" sz="2400" dirty="0"/>
                  <a:t> </a:t>
                </a:r>
                <a:r>
                  <a:rPr lang="en-US" altLang="zh-CN" sz="2400" dirty="0" smtClean="0"/>
                  <a:t>    </a:t>
                </a:r>
                <a:r>
                  <a:rPr lang="en-US" altLang="zh-CN" sz="2400" i="1" dirty="0" smtClean="0"/>
                  <a:t>K</a:t>
                </a:r>
                <a:r>
                  <a:rPr lang="zh-CN" altLang="en-US" sz="2400" dirty="0" smtClean="0"/>
                  <a:t>为总的共振峰数目</a:t>
                </a:r>
                <a:endParaRPr lang="en-US" altLang="zh-CN" sz="2400" dirty="0" smtClean="0"/>
              </a:p>
            </p:txBody>
          </p:sp>
        </mc:Choice>
        <mc:Fallback xmlns="">
          <p:sp>
            <p:nvSpPr>
              <p:cNvPr id="6" name="内容占位符 2"/>
              <p:cNvSpPr txBox="1">
                <a:spLocks noRot="1" noChangeAspect="1" noMove="1" noResize="1" noEditPoints="1" noAdjustHandles="1" noChangeArrowheads="1" noChangeShapeType="1" noTextEdit="1"/>
              </p:cNvSpPr>
              <p:nvPr/>
            </p:nvSpPr>
            <p:spPr>
              <a:xfrm>
                <a:off x="179512" y="1268760"/>
                <a:ext cx="8001000" cy="4752528"/>
              </a:xfrm>
              <a:prstGeom prst="rect">
                <a:avLst/>
              </a:prstGeom>
              <a:blipFill rotWithShape="1">
                <a:blip r:embed="rId2"/>
                <a:stretch>
                  <a:fillRect l="-533" t="-1026"/>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737249"/>
            <a:ext cx="4032448" cy="171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74723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762000" y="990600"/>
            <a:ext cx="1724025" cy="938213"/>
          </a:xfrm>
          <a:prstGeom prst="rect">
            <a:avLst/>
          </a:prstGeom>
          <a:noFill/>
          <a:ln w="9525">
            <a:noFill/>
            <a:miter lim="800000"/>
            <a:headEnd/>
            <a:tailEnd/>
          </a:ln>
          <a:effectLst/>
        </p:spPr>
        <p:txBody>
          <a:bodyPr wrap="none">
            <a:spAutoFit/>
          </a:bodyPr>
          <a:lstStyle/>
          <a:p>
            <a:pPr algn="l">
              <a:lnSpc>
                <a:spcPct val="150000"/>
              </a:lnSpc>
              <a:defRPr/>
            </a:pPr>
            <a:r>
              <a:rPr lang="zh-CN" altLang="en-US" sz="4000" b="1" dirty="0">
                <a:solidFill>
                  <a:srgbClr val="FF0000"/>
                </a:solidFill>
                <a:effectLst>
                  <a:outerShdw blurRad="38100" dist="38100" dir="2700000" algn="tl">
                    <a:srgbClr val="C0C0C0"/>
                  </a:outerShdw>
                </a:effectLst>
                <a:latin typeface="Times New Roman" pitchFamily="18" charset="0"/>
                <a:ea typeface="华文行楷" pitchFamily="2" charset="-122"/>
              </a:rPr>
              <a:t>谢谢！</a:t>
            </a:r>
          </a:p>
        </p:txBody>
      </p:sp>
    </p:spTree>
    <p:extLst>
      <p:ext uri="{BB962C8B-B14F-4D97-AF65-F5344CB8AC3E}">
        <p14:creationId xmlns:p14="http://schemas.microsoft.com/office/powerpoint/2010/main" val="39534413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idx="4294967295"/>
          </p:nvPr>
        </p:nvSpPr>
        <p:spPr>
          <a:xfrm>
            <a:off x="323528" y="404664"/>
            <a:ext cx="8458200" cy="682625"/>
          </a:xfrm>
        </p:spPr>
        <p:txBody>
          <a:bodyPr>
            <a:noAutofit/>
          </a:bodyPr>
          <a:lstStyle/>
          <a:p>
            <a:pPr eaLnBrk="1" hangingPunct="1"/>
            <a:r>
              <a:rPr lang="zh-CN" altLang="en-US" b="1" dirty="0" smtClean="0"/>
              <a:t>语音识别</a:t>
            </a:r>
          </a:p>
        </p:txBody>
      </p:sp>
      <p:sp>
        <p:nvSpPr>
          <p:cNvPr id="23557" name="Rectangle 3"/>
          <p:cNvSpPr>
            <a:spLocks noGrp="1" noChangeArrowheads="1"/>
          </p:cNvSpPr>
          <p:nvPr>
            <p:ph type="body" sz="half" idx="4294967295"/>
          </p:nvPr>
        </p:nvSpPr>
        <p:spPr>
          <a:xfrm>
            <a:off x="179512" y="1340768"/>
            <a:ext cx="8763000" cy="4800600"/>
          </a:xfrm>
        </p:spPr>
        <p:txBody>
          <a:bodyPr>
            <a:normAutofit/>
          </a:bodyPr>
          <a:lstStyle/>
          <a:p>
            <a:pPr eaLnBrk="1" hangingPunct="1">
              <a:lnSpc>
                <a:spcPct val="150000"/>
              </a:lnSpc>
              <a:spcBef>
                <a:spcPct val="0"/>
              </a:spcBef>
            </a:pPr>
            <a:r>
              <a:rPr lang="zh-CN" altLang="en-US" sz="2800" b="1" dirty="0" smtClean="0"/>
              <a:t>应用前景巨大：</a:t>
            </a:r>
            <a:r>
              <a:rPr lang="zh-CN" altLang="en-US" sz="2400" b="1" dirty="0" smtClean="0">
                <a:solidFill>
                  <a:srgbClr val="FF0000"/>
                </a:solidFill>
              </a:rPr>
              <a:t>自然人机交互</a:t>
            </a:r>
          </a:p>
          <a:p>
            <a:pPr lvl="1" eaLnBrk="1" hangingPunct="1">
              <a:lnSpc>
                <a:spcPct val="150000"/>
              </a:lnSpc>
              <a:spcBef>
                <a:spcPct val="0"/>
              </a:spcBef>
            </a:pPr>
            <a:r>
              <a:rPr lang="en-US" altLang="zh-CN" dirty="0" smtClean="0"/>
              <a:t>114</a:t>
            </a:r>
            <a:r>
              <a:rPr lang="zh-CN" altLang="en-US" dirty="0" smtClean="0"/>
              <a:t>查号</a:t>
            </a:r>
            <a:r>
              <a:rPr lang="zh-CN" altLang="en-US" dirty="0"/>
              <a:t>、</a:t>
            </a:r>
            <a:r>
              <a:rPr lang="en-US" altLang="zh-CN" dirty="0" smtClean="0"/>
              <a:t>168</a:t>
            </a:r>
            <a:r>
              <a:rPr lang="zh-CN" altLang="en-US" dirty="0" smtClean="0"/>
              <a:t>声讯服务，电话银行服务、</a:t>
            </a:r>
            <a:r>
              <a:rPr lang="en-US" altLang="zh-CN" dirty="0"/>
              <a:t>C</a:t>
            </a:r>
            <a:r>
              <a:rPr lang="en-US" altLang="zh-CN" dirty="0" smtClean="0"/>
              <a:t>all </a:t>
            </a:r>
            <a:r>
              <a:rPr lang="en-US" altLang="zh-CN" dirty="0"/>
              <a:t>C</a:t>
            </a:r>
            <a:r>
              <a:rPr lang="en-US" altLang="zh-CN" dirty="0" smtClean="0"/>
              <a:t>enter</a:t>
            </a:r>
            <a:endParaRPr lang="zh-CN" altLang="en-US" dirty="0" smtClean="0"/>
          </a:p>
          <a:p>
            <a:pPr lvl="1" eaLnBrk="1" hangingPunct="1">
              <a:lnSpc>
                <a:spcPct val="150000"/>
              </a:lnSpc>
              <a:spcBef>
                <a:spcPct val="0"/>
              </a:spcBef>
            </a:pPr>
            <a:r>
              <a:rPr lang="zh-CN" altLang="en-US" dirty="0" smtClean="0"/>
              <a:t>语音遥控</a:t>
            </a:r>
          </a:p>
          <a:p>
            <a:pPr lvl="1" eaLnBrk="1" hangingPunct="1">
              <a:lnSpc>
                <a:spcPct val="150000"/>
              </a:lnSpc>
              <a:spcBef>
                <a:spcPct val="0"/>
              </a:spcBef>
            </a:pPr>
            <a:r>
              <a:rPr lang="zh-CN" altLang="en-US" dirty="0" smtClean="0"/>
              <a:t>语音识别</a:t>
            </a:r>
            <a:endParaRPr lang="en-US" altLang="zh-CN" dirty="0" smtClean="0"/>
          </a:p>
          <a:p>
            <a:pPr lvl="2">
              <a:lnSpc>
                <a:spcPct val="150000"/>
              </a:lnSpc>
              <a:spcBef>
                <a:spcPct val="0"/>
              </a:spcBef>
            </a:pPr>
            <a:r>
              <a:rPr lang="zh-CN" altLang="en-US" sz="1800" dirty="0" smtClean="0"/>
              <a:t>科大讯飞</a:t>
            </a:r>
            <a:endParaRPr lang="en-US" altLang="zh-CN" sz="1800" dirty="0" smtClean="0"/>
          </a:p>
          <a:p>
            <a:pPr lvl="2">
              <a:lnSpc>
                <a:spcPct val="150000"/>
              </a:lnSpc>
              <a:spcBef>
                <a:spcPct val="0"/>
              </a:spcBef>
            </a:pPr>
            <a:r>
              <a:rPr lang="en-US" altLang="zh-CN" sz="1800" dirty="0"/>
              <a:t>Google</a:t>
            </a:r>
          </a:p>
          <a:p>
            <a:pPr lvl="2">
              <a:lnSpc>
                <a:spcPct val="150000"/>
              </a:lnSpc>
              <a:spcBef>
                <a:spcPct val="0"/>
              </a:spcBef>
            </a:pPr>
            <a:r>
              <a:rPr lang="en-US" altLang="zh-CN" sz="1800" dirty="0"/>
              <a:t>Apple Siri</a:t>
            </a:r>
          </a:p>
          <a:p>
            <a:pPr lvl="2">
              <a:lnSpc>
                <a:spcPct val="150000"/>
              </a:lnSpc>
              <a:spcBef>
                <a:spcPct val="0"/>
              </a:spcBef>
            </a:pPr>
            <a:r>
              <a:rPr lang="zh-CN" altLang="en-US" sz="1800" dirty="0"/>
              <a:t>百度</a:t>
            </a:r>
          </a:p>
        </p:txBody>
      </p:sp>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636912"/>
            <a:ext cx="5715000"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117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说话</a:t>
            </a:r>
            <a:r>
              <a:rPr lang="zh-CN" altLang="en-US" dirty="0" smtClean="0"/>
              <a:t>人身份识别</a:t>
            </a:r>
            <a:endParaRPr lang="zh-CN" altLang="en-US" dirty="0"/>
          </a:p>
        </p:txBody>
      </p:sp>
      <p:sp>
        <p:nvSpPr>
          <p:cNvPr id="6" name="内容占位符 5"/>
          <p:cNvSpPr>
            <a:spLocks noGrp="1"/>
          </p:cNvSpPr>
          <p:nvPr>
            <p:ph sz="quarter" idx="1"/>
          </p:nvPr>
        </p:nvSpPr>
        <p:spPr>
          <a:xfrm>
            <a:off x="304800" y="1219200"/>
            <a:ext cx="8534400" cy="5378152"/>
          </a:xfrm>
        </p:spPr>
        <p:txBody>
          <a:bodyPr>
            <a:normAutofit/>
          </a:bodyPr>
          <a:lstStyle/>
          <a:p>
            <a:pPr>
              <a:lnSpc>
                <a:spcPct val="150000"/>
              </a:lnSpc>
            </a:pPr>
            <a:r>
              <a:rPr lang="zh-CN" altLang="en-US" sz="2400" b="1" dirty="0"/>
              <a:t>访问控制：</a:t>
            </a:r>
            <a:r>
              <a:rPr lang="zh-CN" altLang="en-US" sz="2400" dirty="0"/>
              <a:t>用说话取代输入密码</a:t>
            </a:r>
            <a:endParaRPr lang="en-US" altLang="zh-CN" sz="2400" dirty="0"/>
          </a:p>
          <a:p>
            <a:pPr>
              <a:lnSpc>
                <a:spcPct val="150000"/>
              </a:lnSpc>
            </a:pPr>
            <a:r>
              <a:rPr lang="zh-CN" altLang="en-US" sz="2400" b="1" dirty="0"/>
              <a:t>发现罪犯：</a:t>
            </a:r>
            <a:r>
              <a:rPr lang="zh-CN" altLang="en-US" sz="2400" dirty="0"/>
              <a:t>分析话音</a:t>
            </a:r>
            <a:endParaRPr lang="en-US" altLang="zh-CN" sz="2400" dirty="0"/>
          </a:p>
          <a:p>
            <a:pPr>
              <a:lnSpc>
                <a:spcPct val="150000"/>
              </a:lnSpc>
            </a:pPr>
            <a:endParaRPr lang="zh-CN" alt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2330152"/>
            <a:ext cx="581025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159417"/>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p#ln-01 20150309">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563</TotalTime>
  <Words>2805</Words>
  <Application>Microsoft Office PowerPoint</Application>
  <PresentationFormat>全屏显示(4:3)</PresentationFormat>
  <Paragraphs>381</Paragraphs>
  <Slides>76</Slides>
  <Notes>14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76</vt:i4>
      </vt:variant>
    </vt:vector>
  </HeadingPairs>
  <TitlesOfParts>
    <vt:vector size="95" baseType="lpstr">
      <vt:lpstr>华文行楷</vt:lpstr>
      <vt:lpstr>华文楷体</vt:lpstr>
      <vt:lpstr>华文细黑</vt:lpstr>
      <vt:lpstr>宋体</vt:lpstr>
      <vt:lpstr>幼圆</vt:lpstr>
      <vt:lpstr>Arial</vt:lpstr>
      <vt:lpstr>Calibri</vt:lpstr>
      <vt:lpstr>Cambria Math</vt:lpstr>
      <vt:lpstr>Franklin Gothic Book</vt:lpstr>
      <vt:lpstr>Perpetua</vt:lpstr>
      <vt:lpstr>Symbol</vt:lpstr>
      <vt:lpstr>Times New Roman</vt:lpstr>
      <vt:lpstr>Verdana</vt:lpstr>
      <vt:lpstr>Wingdings</vt:lpstr>
      <vt:lpstr>Wingdings 2</vt:lpstr>
      <vt:lpstr>sp#ln-01 20150309</vt:lpstr>
      <vt:lpstr>剪辑</vt:lpstr>
      <vt:lpstr>公式</vt:lpstr>
      <vt:lpstr>Equation</vt:lpstr>
      <vt:lpstr>08 数字信号处理：语音产生模型</vt:lpstr>
      <vt:lpstr>基本概念</vt:lpstr>
      <vt:lpstr>语音链：从讲到听</vt:lpstr>
      <vt:lpstr>语音信号波形</vt:lpstr>
      <vt:lpstr>语音信号处理：重要事件</vt:lpstr>
      <vt:lpstr>语音信号处理：重要事件</vt:lpstr>
      <vt:lpstr>语音信号处理：应用领域</vt:lpstr>
      <vt:lpstr>语音识别</vt:lpstr>
      <vt:lpstr>说话人身份识别</vt:lpstr>
      <vt:lpstr>语音合成</vt:lpstr>
      <vt:lpstr>人机对话</vt:lpstr>
      <vt:lpstr>语种识别</vt:lpstr>
      <vt:lpstr>语音编码</vt:lpstr>
      <vt:lpstr>内容提要（一）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内容提要</vt:lpstr>
      <vt:lpstr>声音的频谱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内容提要(二)</vt:lpstr>
      <vt:lpstr>线性产生模型（简化）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声道模型的局限（1）</vt:lpstr>
      <vt:lpstr>PowerPoint 演示文稿</vt:lpstr>
      <vt:lpstr>PowerPoint 演示文稿</vt:lpstr>
      <vt:lpstr>PowerPoint 演示文稿</vt:lpstr>
      <vt:lpstr>声道模型的局限（2）</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语音信号处理</dc:title>
  <dc:creator>xyxue</dc:creator>
  <cp:lastModifiedBy>薛向阳</cp:lastModifiedBy>
  <cp:revision>102</cp:revision>
  <dcterms:created xsi:type="dcterms:W3CDTF">2015-03-07T03:20:22Z</dcterms:created>
  <dcterms:modified xsi:type="dcterms:W3CDTF">2018-04-16T09:46:03Z</dcterms:modified>
</cp:coreProperties>
</file>